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10" r:id="rId5"/>
    <p:sldId id="311" r:id="rId6"/>
    <p:sldId id="283" r:id="rId7"/>
    <p:sldId id="259" r:id="rId8"/>
    <p:sldId id="264" r:id="rId9"/>
    <p:sldId id="265" r:id="rId10"/>
    <p:sldId id="260" r:id="rId11"/>
    <p:sldId id="292" r:id="rId12"/>
    <p:sldId id="293" r:id="rId13"/>
    <p:sldId id="294" r:id="rId14"/>
    <p:sldId id="266" r:id="rId15"/>
    <p:sldId id="295" r:id="rId16"/>
    <p:sldId id="267" r:id="rId17"/>
    <p:sldId id="296" r:id="rId18"/>
    <p:sldId id="279" r:id="rId19"/>
    <p:sldId id="298" r:id="rId20"/>
    <p:sldId id="297" r:id="rId21"/>
    <p:sldId id="303" r:id="rId22"/>
    <p:sldId id="282" r:id="rId23"/>
    <p:sldId id="268" r:id="rId24"/>
    <p:sldId id="301" r:id="rId25"/>
    <p:sldId id="302" r:id="rId26"/>
    <p:sldId id="290" r:id="rId27"/>
    <p:sldId id="299" r:id="rId28"/>
    <p:sldId id="300" r:id="rId29"/>
    <p:sldId id="273" r:id="rId30"/>
    <p:sldId id="274" r:id="rId31"/>
    <p:sldId id="275" r:id="rId32"/>
    <p:sldId id="277" r:id="rId33"/>
    <p:sldId id="280" r:id="rId34"/>
    <p:sldId id="278" r:id="rId35"/>
    <p:sldId id="281" r:id="rId36"/>
    <p:sldId id="305" r:id="rId37"/>
    <p:sldId id="287" r:id="rId38"/>
    <p:sldId id="285" r:id="rId39"/>
    <p:sldId id="306" r:id="rId40"/>
    <p:sldId id="286" r:id="rId41"/>
    <p:sldId id="269" r:id="rId42"/>
    <p:sldId id="271" r:id="rId43"/>
    <p:sldId id="308" r:id="rId44"/>
    <p:sldId id="272" r:id="rId45"/>
  </p:sldIdLst>
  <p:sldSz cx="12192000" cy="6858000"/>
  <p:notesSz cx="6858000" cy="9144000"/>
  <p:embeddedFontLst>
    <p:embeddedFont>
      <p:font typeface="Yu Gothic Medium" panose="020B0500000000000000" pitchFamily="34" charset="-128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Segoe UI Variable Small Semibol" pitchFamily="2" charset="0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1" autoAdjust="0"/>
    <p:restoredTop sz="82068" autoAdjust="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outlineViewPr>
    <p:cViewPr>
      <p:scale>
        <a:sx n="33" d="100"/>
        <a:sy n="33" d="100"/>
      </p:scale>
      <p:origin x="0" y="-62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2" d="100"/>
          <a:sy n="62" d="100"/>
        </p:scale>
        <p:origin x="6102" y="8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D2A2D-CBF6-4834-9CF4-A323FEDD901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0EF96-2174-467A-BCA1-70F5FC92F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58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로그인</a:t>
            </a:r>
            <a:r>
              <a:rPr lang="en-US" altLang="ko-KR" dirty="0"/>
              <a:t>, </a:t>
            </a:r>
            <a:r>
              <a:rPr lang="ko-KR" altLang="en-US" dirty="0"/>
              <a:t>일반페이지 및 신청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78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로그인</a:t>
            </a:r>
            <a:r>
              <a:rPr lang="en-US" altLang="ko-KR" dirty="0"/>
              <a:t>, </a:t>
            </a:r>
            <a:r>
              <a:rPr lang="ko-KR" altLang="en-US" dirty="0"/>
              <a:t>일반페이지 및 신청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21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로그인</a:t>
            </a:r>
            <a:r>
              <a:rPr lang="en-US" altLang="ko-KR" dirty="0"/>
              <a:t>, </a:t>
            </a:r>
            <a:r>
              <a:rPr lang="ko-KR" altLang="en-US" dirty="0"/>
              <a:t>일반페이지 및 신청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607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회원은 로그인</a:t>
            </a:r>
            <a:r>
              <a:rPr lang="en-US" altLang="ko-KR" dirty="0"/>
              <a:t>, </a:t>
            </a:r>
            <a:r>
              <a:rPr lang="ko-KR" altLang="en-US" dirty="0"/>
              <a:t>일반페이지 및 신청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91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멤버 테이블을 중심으로 </a:t>
            </a:r>
            <a:r>
              <a:rPr lang="en-US" altLang="ko-KR" dirty="0" err="1"/>
              <a:t>db</a:t>
            </a:r>
            <a:r>
              <a:rPr lang="ko-KR" altLang="en-US" dirty="0"/>
              <a:t>를 구축하였고 멤버는 </a:t>
            </a:r>
            <a:r>
              <a:rPr lang="ko-KR" altLang="en-US" dirty="0" err="1"/>
              <a:t>모든테이블에</a:t>
            </a:r>
            <a:r>
              <a:rPr lang="en-US" altLang="ko-KR" dirty="0"/>
              <a:t>(</a:t>
            </a:r>
            <a:r>
              <a:rPr lang="ko-KR" altLang="en-US" dirty="0"/>
              <a:t>이미지연결제외</a:t>
            </a:r>
            <a:r>
              <a:rPr lang="en-US" altLang="ko-KR" dirty="0"/>
              <a:t>) </a:t>
            </a:r>
            <a:r>
              <a:rPr lang="ko-KR" altLang="en-US" dirty="0"/>
              <a:t>연결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12</a:t>
            </a:r>
            <a:r>
              <a:rPr lang="ko-KR" altLang="en-US" dirty="0"/>
              <a:t>개 </a:t>
            </a:r>
            <a:r>
              <a:rPr lang="ko-KR" altLang="en-US" dirty="0" err="1"/>
              <a:t>미구현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665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멤버 테이블을 중심으로 </a:t>
            </a:r>
            <a:r>
              <a:rPr lang="en-US" altLang="ko-KR" dirty="0" err="1"/>
              <a:t>db</a:t>
            </a:r>
            <a:r>
              <a:rPr lang="ko-KR" altLang="en-US" dirty="0"/>
              <a:t>를 구축하였고 멤버는 </a:t>
            </a:r>
            <a:r>
              <a:rPr lang="ko-KR" altLang="en-US" dirty="0" err="1"/>
              <a:t>모든테이블에</a:t>
            </a:r>
            <a:r>
              <a:rPr lang="en-US" altLang="ko-KR" dirty="0"/>
              <a:t>(</a:t>
            </a:r>
            <a:r>
              <a:rPr lang="ko-KR" altLang="en-US" dirty="0"/>
              <a:t>이미지연결제외</a:t>
            </a:r>
            <a:r>
              <a:rPr lang="en-US" altLang="ko-KR" dirty="0"/>
              <a:t>) </a:t>
            </a:r>
            <a:r>
              <a:rPr lang="ko-KR" altLang="en-US" dirty="0"/>
              <a:t>연결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12</a:t>
            </a:r>
            <a:r>
              <a:rPr lang="ko-KR" altLang="en-US" dirty="0"/>
              <a:t>개 </a:t>
            </a:r>
            <a:r>
              <a:rPr lang="ko-KR" altLang="en-US" dirty="0" err="1"/>
              <a:t>미구현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84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플로우는 </a:t>
            </a:r>
            <a:r>
              <a:rPr lang="ko-KR" altLang="en-US" dirty="0" err="1"/>
              <a:t>어드민</a:t>
            </a:r>
            <a:r>
              <a:rPr lang="en-US" altLang="ko-KR" dirty="0"/>
              <a:t>, </a:t>
            </a:r>
            <a:r>
              <a:rPr lang="ko-KR" altLang="en-US" dirty="0"/>
              <a:t>유저</a:t>
            </a:r>
            <a:r>
              <a:rPr lang="en-US" altLang="ko-KR" dirty="0"/>
              <a:t>, </a:t>
            </a:r>
            <a:r>
              <a:rPr lang="ko-KR" altLang="en-US" dirty="0"/>
              <a:t>일반페이지로 나뉘었고 </a:t>
            </a:r>
            <a:r>
              <a:rPr lang="ko-KR" altLang="en-US" dirty="0" err="1"/>
              <a:t>어드민과</a:t>
            </a:r>
            <a:r>
              <a:rPr lang="ko-KR" altLang="en-US" dirty="0"/>
              <a:t> 유저의 데이터 교류가 많이 일어나는 플로우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43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플로우는 </a:t>
            </a:r>
            <a:r>
              <a:rPr lang="ko-KR" altLang="en-US" dirty="0" err="1"/>
              <a:t>어드민</a:t>
            </a:r>
            <a:r>
              <a:rPr lang="en-US" altLang="ko-KR" dirty="0"/>
              <a:t>, </a:t>
            </a:r>
            <a:r>
              <a:rPr lang="ko-KR" altLang="en-US" dirty="0"/>
              <a:t>유저</a:t>
            </a:r>
            <a:r>
              <a:rPr lang="en-US" altLang="ko-KR" dirty="0"/>
              <a:t>, </a:t>
            </a:r>
            <a:r>
              <a:rPr lang="ko-KR" altLang="en-US" dirty="0"/>
              <a:t>일반페이지로 나뉘었고 </a:t>
            </a:r>
            <a:r>
              <a:rPr lang="ko-KR" altLang="en-US" dirty="0" err="1"/>
              <a:t>어드민과</a:t>
            </a:r>
            <a:r>
              <a:rPr lang="ko-KR" altLang="en-US" dirty="0"/>
              <a:t> 유저의 데이터 교류가 많이 일어나는 플로우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084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디자인은 오븐에서 제작하였고 이를 토대로 지금의 홈페이지 탄생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173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디자인은 오븐에서 제작하였고 이를 토대로 지금의 홈페이지 탄생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62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개요와 프로젝트 상세</a:t>
            </a:r>
            <a:r>
              <a:rPr lang="en-US" altLang="ko-KR" dirty="0"/>
              <a:t>, </a:t>
            </a:r>
            <a:r>
              <a:rPr lang="ko-KR" altLang="en-US" dirty="0"/>
              <a:t>이후 수행결과</a:t>
            </a:r>
            <a:r>
              <a:rPr lang="en-US" altLang="ko-KR" dirty="0"/>
              <a:t>?</a:t>
            </a:r>
            <a:r>
              <a:rPr lang="ko-KR" altLang="en-US" dirty="0"/>
              <a:t>에 따른 보완사항에 대해 차례로 설명드림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532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디자인은 오븐에서 제작하였고 이를 토대로 지금의 홈페이지 탄생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445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구대와 </a:t>
            </a:r>
            <a:r>
              <a:rPr lang="ko-KR" altLang="en-US" dirty="0" err="1"/>
              <a:t>배대가</a:t>
            </a:r>
            <a:r>
              <a:rPr lang="ko-KR" altLang="en-US" dirty="0"/>
              <a:t> </a:t>
            </a:r>
            <a:r>
              <a:rPr lang="ko-KR" altLang="en-US" dirty="0" err="1"/>
              <a:t>다른것은</a:t>
            </a:r>
            <a:r>
              <a:rPr lang="ko-KR" altLang="en-US" dirty="0"/>
              <a:t> 바로 </a:t>
            </a:r>
            <a:r>
              <a:rPr lang="ko-KR" altLang="en-US" dirty="0" err="1"/>
              <a:t>이부분</a:t>
            </a:r>
            <a:r>
              <a:rPr lang="ko-KR" altLang="en-US" dirty="0"/>
              <a:t> 무게를 입력해주면 </a:t>
            </a:r>
            <a:r>
              <a:rPr lang="ko-KR" altLang="en-US" dirty="0" err="1"/>
              <a:t>백엔드에서</a:t>
            </a:r>
            <a:r>
              <a:rPr lang="ko-KR" altLang="en-US" dirty="0"/>
              <a:t> </a:t>
            </a:r>
            <a:r>
              <a:rPr lang="ko-KR" altLang="en-US" dirty="0" err="1"/>
              <a:t>계산해준값이</a:t>
            </a:r>
            <a:r>
              <a:rPr lang="ko-KR" altLang="en-US" dirty="0"/>
              <a:t> 계산되어 </a:t>
            </a:r>
            <a:r>
              <a:rPr lang="ko-KR" altLang="en-US" dirty="0" err="1"/>
              <a:t>디비에</a:t>
            </a:r>
            <a:r>
              <a:rPr lang="ko-KR" altLang="en-US" dirty="0"/>
              <a:t> 업데이트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73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 기능은 구매</a:t>
            </a:r>
            <a:r>
              <a:rPr lang="en-US" altLang="ko-KR" dirty="0"/>
              <a:t>/</a:t>
            </a:r>
            <a:r>
              <a:rPr lang="ko-KR" altLang="en-US" dirty="0"/>
              <a:t>배송대행 신청과 결제 </a:t>
            </a:r>
            <a:endParaRPr lang="en-US" altLang="ko-KR" dirty="0"/>
          </a:p>
          <a:p>
            <a:r>
              <a:rPr lang="ko-KR" altLang="en-US" dirty="0"/>
              <a:t>두 기능은 거의 유사 대행지를 클릭하면 대행지 나라와 통화 환율이 자동으로 </a:t>
            </a:r>
            <a:r>
              <a:rPr lang="ko-KR" altLang="en-US" dirty="0" err="1"/>
              <a:t>디비에</a:t>
            </a:r>
            <a:r>
              <a:rPr lang="ko-KR" altLang="en-US" dirty="0"/>
              <a:t> 업데이트 되게 설정</a:t>
            </a:r>
            <a:endParaRPr lang="en-US" altLang="ko-KR" dirty="0"/>
          </a:p>
          <a:p>
            <a:r>
              <a:rPr lang="ko-KR" altLang="en-US" dirty="0" err="1"/>
              <a:t>입력된정보</a:t>
            </a:r>
            <a:r>
              <a:rPr lang="ko-KR" altLang="en-US" dirty="0"/>
              <a:t> 관리자에 넘어가는데 금액은 자동계산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13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구대와 </a:t>
            </a:r>
            <a:r>
              <a:rPr lang="ko-KR" altLang="en-US" dirty="0" err="1"/>
              <a:t>배대가</a:t>
            </a:r>
            <a:r>
              <a:rPr lang="ko-KR" altLang="en-US" dirty="0"/>
              <a:t> </a:t>
            </a:r>
            <a:r>
              <a:rPr lang="ko-KR" altLang="en-US" dirty="0" err="1"/>
              <a:t>다른것은</a:t>
            </a:r>
            <a:r>
              <a:rPr lang="ko-KR" altLang="en-US" dirty="0"/>
              <a:t> 바로 </a:t>
            </a:r>
            <a:r>
              <a:rPr lang="ko-KR" altLang="en-US" dirty="0" err="1"/>
              <a:t>이부분</a:t>
            </a:r>
            <a:r>
              <a:rPr lang="ko-KR" altLang="en-US" dirty="0"/>
              <a:t> 무게를 입력해주면 </a:t>
            </a:r>
            <a:r>
              <a:rPr lang="ko-KR" altLang="en-US" dirty="0" err="1"/>
              <a:t>백엔드에서</a:t>
            </a:r>
            <a:r>
              <a:rPr lang="ko-KR" altLang="en-US" dirty="0"/>
              <a:t> </a:t>
            </a:r>
            <a:r>
              <a:rPr lang="ko-KR" altLang="en-US" dirty="0" err="1"/>
              <a:t>계산해준값이</a:t>
            </a:r>
            <a:r>
              <a:rPr lang="ko-KR" altLang="en-US" dirty="0"/>
              <a:t> 계산되어 </a:t>
            </a:r>
            <a:r>
              <a:rPr lang="ko-KR" altLang="en-US" dirty="0" err="1"/>
              <a:t>디비에</a:t>
            </a:r>
            <a:r>
              <a:rPr lang="ko-KR" altLang="en-US" dirty="0"/>
              <a:t> 업데이트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9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주문은 관리자페이지에서 조회 및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272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주문은 관리자페이지에서 조회 및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40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주문은 관리자페이지에서 조회 및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88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주문은 관리자페이지에서 조회 및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464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주문은 관리자페이지에서 조회 및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30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마이페이지에서도 신청서 내역을 한 눈에 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18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주제는 </a:t>
            </a:r>
            <a:r>
              <a:rPr lang="ko-KR" altLang="en-US" dirty="0" err="1"/>
              <a:t>해외직구</a:t>
            </a:r>
            <a:r>
              <a:rPr lang="en-US" altLang="ko-KR" dirty="0"/>
              <a:t>, </a:t>
            </a:r>
            <a:r>
              <a:rPr lang="ko-KR" altLang="en-US" dirty="0"/>
              <a:t>처음 주제를 선정할 때 나왔던 여러 아이디어 중  관련 업계 경험자가 두 명 있어 친숙하고</a:t>
            </a:r>
            <a:r>
              <a:rPr lang="en-US" altLang="ko-KR" dirty="0"/>
              <a:t>, </a:t>
            </a:r>
            <a:r>
              <a:rPr lang="ko-KR" altLang="en-US" dirty="0"/>
              <a:t>더 전문적으로 다뤄 볼 수 있을 것 같아서 선정하게 되었습니다</a:t>
            </a:r>
            <a:r>
              <a:rPr lang="en-US" altLang="ko-KR" dirty="0"/>
              <a:t>. </a:t>
            </a:r>
            <a:r>
              <a:rPr lang="ko-KR" altLang="en-US" dirty="0"/>
              <a:t>직구에 대한 간략한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이용만 하던 </a:t>
            </a:r>
            <a:r>
              <a:rPr lang="ko-KR" altLang="en-US" dirty="0" err="1"/>
              <a:t>기능들이라서</a:t>
            </a:r>
            <a:r>
              <a:rPr lang="ko-KR" altLang="en-US" dirty="0"/>
              <a:t> 평소에는 잘 알 수 없는 관리자 입장의 기능들을 직접 구현해 보고 싶었습니다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800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시 이전 페이지로 이동할 수 있도록 로그인 페이지로 이동할 때 이전 페이지의 </a:t>
            </a:r>
            <a:r>
              <a:rPr lang="en-US" altLang="ko-KR" dirty="0"/>
              <a:t>referrer </a:t>
            </a:r>
            <a:r>
              <a:rPr lang="ko-KR" altLang="en-US" dirty="0"/>
              <a:t>값을 보관하였다고 로그인 이후에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721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시 이전 페이지로 이동할 수 있도록 로그인 페이지로 이동할 때 이전 페이지의 </a:t>
            </a:r>
            <a:r>
              <a:rPr lang="en-US" altLang="ko-KR" dirty="0"/>
              <a:t>referrer </a:t>
            </a:r>
            <a:r>
              <a:rPr lang="ko-KR" altLang="en-US" dirty="0"/>
              <a:t>값을 보관하였다고 로그인 이후에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210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시 이전 페이지로 이동할 수 있도록 로그인 페이지로 이동할 때 이전 페이지의 </a:t>
            </a:r>
            <a:r>
              <a:rPr lang="en-US" altLang="ko-KR" dirty="0"/>
              <a:t>referrer </a:t>
            </a:r>
            <a:r>
              <a:rPr lang="ko-KR" altLang="en-US" dirty="0"/>
              <a:t>값을 보관하였다고 로그인 이후에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017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날짜별</a:t>
            </a:r>
            <a:r>
              <a:rPr lang="ko-KR" altLang="en-US" dirty="0"/>
              <a:t> 데이터 조회에 </a:t>
            </a:r>
            <a:r>
              <a:rPr lang="en-US" altLang="ko-KR" dirty="0"/>
              <a:t>ship</a:t>
            </a:r>
            <a:r>
              <a:rPr lang="ko-KR" altLang="en-US" dirty="0"/>
              <a:t>관련 </a:t>
            </a:r>
            <a:r>
              <a:rPr lang="ko-KR" altLang="en-US" dirty="0" err="1"/>
              <a:t>미구현</a:t>
            </a:r>
            <a:endParaRPr lang="en-US" altLang="ko-KR" dirty="0"/>
          </a:p>
          <a:p>
            <a:r>
              <a:rPr lang="ko-KR" altLang="en-US" dirty="0"/>
              <a:t>분기별 부가세 조회에서는 구현했으나 이러이러한 과정으로 복잡해서 시간 </a:t>
            </a:r>
            <a:r>
              <a:rPr lang="en-US" altLang="ko-KR" dirty="0"/>
              <a:t> </a:t>
            </a:r>
            <a:r>
              <a:rPr lang="ko-KR" altLang="en-US" dirty="0"/>
              <a:t>부족으로 </a:t>
            </a:r>
            <a:r>
              <a:rPr lang="ko-KR" altLang="en-US" dirty="0" err="1"/>
              <a:t>못햇다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포인트 부분 </a:t>
            </a:r>
            <a:r>
              <a:rPr lang="ko-KR" altLang="en-US" dirty="0" err="1"/>
              <a:t>미구현</a:t>
            </a:r>
            <a:r>
              <a:rPr lang="en-US" altLang="ko-KR" dirty="0"/>
              <a:t>(</a:t>
            </a:r>
            <a:r>
              <a:rPr lang="ko-KR" altLang="en-US" dirty="0"/>
              <a:t>이벤트로 증정</a:t>
            </a:r>
            <a:r>
              <a:rPr lang="en-US" altLang="ko-KR" dirty="0"/>
              <a:t>, </a:t>
            </a:r>
            <a:r>
              <a:rPr lang="ko-KR" altLang="en-US" dirty="0"/>
              <a:t>결제 시 사용 가능 하도록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리뷰 이벤트나 추가 이벤트 진행으로 포인트 부여 후 사용할 수 있도록 하려고 했는데 개발 과정 중 지연되어 </a:t>
            </a:r>
            <a:r>
              <a:rPr lang="ko-KR" altLang="en-US" dirty="0" err="1"/>
              <a:t>미구현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++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실제 환율 적용</a:t>
            </a:r>
            <a:endParaRPr lang="en-US" altLang="ko-KR" dirty="0"/>
          </a:p>
          <a:p>
            <a:r>
              <a:rPr lang="en-US" altLang="ko-KR" dirty="0"/>
              <a:t>HS </a:t>
            </a:r>
            <a:r>
              <a:rPr lang="ko-KR" altLang="en-US" dirty="0"/>
              <a:t>코드 적용</a:t>
            </a:r>
            <a:endParaRPr lang="en-US" altLang="ko-KR" dirty="0"/>
          </a:p>
          <a:p>
            <a:r>
              <a:rPr lang="ko-KR" altLang="en-US" dirty="0"/>
              <a:t>송장번호로 실제 배송상황 </a:t>
            </a:r>
            <a:r>
              <a:rPr lang="ko-KR" altLang="en-US" dirty="0" err="1"/>
              <a:t>트래킹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관련 </a:t>
            </a:r>
            <a:r>
              <a:rPr lang="en-US" altLang="ko-KR" dirty="0"/>
              <a:t>API </a:t>
            </a:r>
            <a:r>
              <a:rPr lang="ko-KR" altLang="en-US" dirty="0"/>
              <a:t>적용 시도 하였으나 현재 기술에서 구현하기 어려웠음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04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날짜별</a:t>
            </a:r>
            <a:r>
              <a:rPr lang="ko-KR" altLang="en-US" dirty="0"/>
              <a:t> 데이터 조회에 </a:t>
            </a:r>
            <a:r>
              <a:rPr lang="en-US" altLang="ko-KR" dirty="0"/>
              <a:t>ship</a:t>
            </a:r>
            <a:r>
              <a:rPr lang="ko-KR" altLang="en-US" dirty="0"/>
              <a:t>관련 </a:t>
            </a:r>
            <a:r>
              <a:rPr lang="ko-KR" altLang="en-US" dirty="0" err="1"/>
              <a:t>미구현</a:t>
            </a:r>
            <a:endParaRPr lang="en-US" altLang="ko-KR" dirty="0"/>
          </a:p>
          <a:p>
            <a:r>
              <a:rPr lang="ko-KR" altLang="en-US" dirty="0"/>
              <a:t>분기별 부가세 조회에서는 구현했으나 이러이러한 과정으로 복잡해서 시간 </a:t>
            </a:r>
            <a:r>
              <a:rPr lang="en-US" altLang="ko-KR" dirty="0"/>
              <a:t> </a:t>
            </a:r>
            <a:r>
              <a:rPr lang="ko-KR" altLang="en-US" dirty="0"/>
              <a:t>부족으로 </a:t>
            </a:r>
            <a:r>
              <a:rPr lang="ko-KR" altLang="en-US" dirty="0" err="1"/>
              <a:t>못햇다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포인트 부분 </a:t>
            </a:r>
            <a:r>
              <a:rPr lang="ko-KR" altLang="en-US" dirty="0" err="1"/>
              <a:t>미구현</a:t>
            </a:r>
            <a:r>
              <a:rPr lang="en-US" altLang="ko-KR" dirty="0"/>
              <a:t>(</a:t>
            </a:r>
            <a:r>
              <a:rPr lang="ko-KR" altLang="en-US" dirty="0"/>
              <a:t>이벤트로 증정</a:t>
            </a:r>
            <a:r>
              <a:rPr lang="en-US" altLang="ko-KR" dirty="0"/>
              <a:t>, </a:t>
            </a:r>
            <a:r>
              <a:rPr lang="ko-KR" altLang="en-US" dirty="0"/>
              <a:t>결제 시 사용 가능 하도록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리뷰 이벤트나 추가 이벤트 진행으로 포인트 부여 후 사용할 수 있도록 하려고 했는데 개발 과정 중 지연되어 </a:t>
            </a:r>
            <a:r>
              <a:rPr lang="ko-KR" altLang="en-US" dirty="0" err="1"/>
              <a:t>미구현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++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실제 환율 적용</a:t>
            </a:r>
            <a:endParaRPr lang="en-US" altLang="ko-KR" dirty="0"/>
          </a:p>
          <a:p>
            <a:r>
              <a:rPr lang="en-US" altLang="ko-KR" dirty="0"/>
              <a:t>HS </a:t>
            </a:r>
            <a:r>
              <a:rPr lang="ko-KR" altLang="en-US" dirty="0"/>
              <a:t>코드 적용</a:t>
            </a:r>
            <a:endParaRPr lang="en-US" altLang="ko-KR" dirty="0"/>
          </a:p>
          <a:p>
            <a:r>
              <a:rPr lang="ko-KR" altLang="en-US" dirty="0"/>
              <a:t>송장번호로 실제 배송상황 </a:t>
            </a:r>
            <a:r>
              <a:rPr lang="ko-KR" altLang="en-US" dirty="0" err="1"/>
              <a:t>트래킹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관련 </a:t>
            </a:r>
            <a:r>
              <a:rPr lang="en-US" altLang="ko-KR" dirty="0"/>
              <a:t>API </a:t>
            </a:r>
            <a:r>
              <a:rPr lang="ko-KR" altLang="en-US" dirty="0"/>
              <a:t>적용 시도 하였으나 현재 기술에서 구현하기 어려웠음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528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내가 처음부터 기획해서 한대로 결과물이 </a:t>
            </a:r>
            <a:r>
              <a:rPr lang="ko-KR" altLang="en-US" dirty="0" err="1"/>
              <a:t>나오는게</a:t>
            </a:r>
            <a:r>
              <a:rPr lang="ko-KR" altLang="en-US" dirty="0"/>
              <a:t> 과정이 </a:t>
            </a:r>
            <a:r>
              <a:rPr lang="ko-KR" altLang="en-US" dirty="0" err="1"/>
              <a:t>힘들긴</a:t>
            </a:r>
            <a:r>
              <a:rPr lang="ko-KR" altLang="en-US" dirty="0"/>
              <a:t> 했지만 보람찼다</a:t>
            </a:r>
            <a:endParaRPr lang="en-US" altLang="ko-KR" dirty="0"/>
          </a:p>
          <a:p>
            <a:r>
              <a:rPr lang="ko-KR" altLang="en-US" dirty="0"/>
              <a:t>기획 단계부터 의견 조율이 잘 되었으며</a:t>
            </a:r>
            <a:r>
              <a:rPr lang="en-US" altLang="ko-KR" dirty="0"/>
              <a:t>, </a:t>
            </a:r>
            <a:r>
              <a:rPr lang="ko-KR" altLang="en-US" dirty="0"/>
              <a:t>개발 과정을 상세히 기획하여서 처음 생각보다는 순조로웠던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 아무래도 첫 프로젝트 </a:t>
            </a:r>
            <a:r>
              <a:rPr lang="ko-KR" altLang="en-US" dirty="0" err="1"/>
              <a:t>이다보니</a:t>
            </a:r>
            <a:r>
              <a:rPr lang="ko-KR" altLang="en-US" dirty="0"/>
              <a:t> 실제로 코드를 짜는 부분에서 생각보다 지연되는 상황이 생겨서 빠듯했다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63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주제는 </a:t>
            </a:r>
            <a:r>
              <a:rPr lang="ko-KR" altLang="en-US" dirty="0" err="1"/>
              <a:t>해외직구</a:t>
            </a:r>
            <a:r>
              <a:rPr lang="en-US" altLang="ko-KR" dirty="0"/>
              <a:t>, </a:t>
            </a:r>
            <a:r>
              <a:rPr lang="ko-KR" altLang="en-US" dirty="0"/>
              <a:t>처음 주제를 선정할 때 나왔던 여러 아이디어 중  관련 업계 경험자가 두 명 있어 친숙하고</a:t>
            </a:r>
            <a:r>
              <a:rPr lang="en-US" altLang="ko-KR" dirty="0"/>
              <a:t>, </a:t>
            </a:r>
            <a:r>
              <a:rPr lang="ko-KR" altLang="en-US" dirty="0"/>
              <a:t>더 전문적으로 다뤄 볼 수 있을 것 같아서 선정하게 되었습니다</a:t>
            </a:r>
            <a:r>
              <a:rPr lang="en-US" altLang="ko-KR" dirty="0"/>
              <a:t>. </a:t>
            </a:r>
            <a:r>
              <a:rPr lang="ko-KR" altLang="en-US" dirty="0"/>
              <a:t>직구에 대한 간략한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이용만 하던 </a:t>
            </a:r>
            <a:r>
              <a:rPr lang="ko-KR" altLang="en-US" dirty="0" err="1"/>
              <a:t>기능들이라서</a:t>
            </a:r>
            <a:r>
              <a:rPr lang="ko-KR" altLang="en-US" dirty="0"/>
              <a:t> 평소에는 잘 알 수 없는 관리자 입장의 기능들을 직접 구현해 보고 싶었습니다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74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주제는 </a:t>
            </a:r>
            <a:r>
              <a:rPr lang="ko-KR" altLang="en-US" dirty="0" err="1"/>
              <a:t>해외직구</a:t>
            </a:r>
            <a:r>
              <a:rPr lang="en-US" altLang="ko-KR" dirty="0"/>
              <a:t>, </a:t>
            </a:r>
            <a:r>
              <a:rPr lang="ko-KR" altLang="en-US" dirty="0"/>
              <a:t>처음 주제를 선정할 때 나왔던 여러 아이디어 중  관련 업계 경험자가 두 명 있어 친숙하고</a:t>
            </a:r>
            <a:r>
              <a:rPr lang="en-US" altLang="ko-KR" dirty="0"/>
              <a:t>, </a:t>
            </a:r>
            <a:r>
              <a:rPr lang="ko-KR" altLang="en-US" dirty="0"/>
              <a:t>더 전문적으로 다뤄 볼 수 있을 것 같아서 선정하게 되었습니다</a:t>
            </a:r>
            <a:r>
              <a:rPr lang="en-US" altLang="ko-KR" dirty="0"/>
              <a:t>. </a:t>
            </a:r>
            <a:r>
              <a:rPr lang="ko-KR" altLang="en-US" dirty="0"/>
              <a:t>직구에 대한 간략한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이용만 하던 </a:t>
            </a:r>
            <a:r>
              <a:rPr lang="ko-KR" altLang="en-US" dirty="0" err="1"/>
              <a:t>기능들이라서</a:t>
            </a:r>
            <a:r>
              <a:rPr lang="ko-KR" altLang="en-US" dirty="0"/>
              <a:t> 평소에는 잘 알 수 없는 관리자 입장의 기능들을 직접 구현해 보고 싶었습니다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85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6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노션을</a:t>
            </a:r>
            <a:r>
              <a:rPr lang="ko-KR" altLang="en-US" dirty="0"/>
              <a:t> 이용하여 전체적인 프로젝트의 흐름을 다 같이 보며 협업에 용이하도록 환경을 구축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64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Aka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19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프젝</a:t>
            </a:r>
            <a:r>
              <a:rPr lang="ko-KR" altLang="en-US" dirty="0"/>
              <a:t> </a:t>
            </a:r>
            <a:r>
              <a:rPr lang="ko-KR" altLang="en-US" dirty="0" err="1"/>
              <a:t>시작전</a:t>
            </a:r>
            <a:r>
              <a:rPr lang="ko-KR" altLang="en-US" dirty="0"/>
              <a:t> 미리 일정을 예상</a:t>
            </a:r>
            <a:r>
              <a:rPr lang="en-US" altLang="ko-KR" dirty="0"/>
              <a:t>, </a:t>
            </a:r>
            <a:r>
              <a:rPr lang="ko-KR" altLang="en-US" dirty="0"/>
              <a:t>하지만 </a:t>
            </a:r>
            <a:r>
              <a:rPr lang="ko-KR" altLang="en-US" dirty="0" err="1"/>
              <a:t>백엔드</a:t>
            </a:r>
            <a:r>
              <a:rPr lang="ko-KR" altLang="en-US" dirty="0"/>
              <a:t> 개발이 생각보다 </a:t>
            </a:r>
            <a:r>
              <a:rPr lang="ko-KR" altLang="en-US" dirty="0" err="1"/>
              <a:t>늦어짐</a:t>
            </a:r>
            <a:r>
              <a:rPr lang="ko-KR" altLang="en-US" dirty="0"/>
              <a:t> 하지만 일정은 맞춤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0EF96-2174-467A-BCA1-70F5FC92F65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78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B9E6-323A-9273-F2E2-010C3ABA4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F925A1-124E-623E-8F4E-603354407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D5F48-41FA-8856-1430-72BE75BF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874B42-598E-3044-68DD-96D55D2CF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67E08-36C7-88F6-D521-2E73FA87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43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2B6A8-11A0-8D79-793C-32D927B5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66E369-1AD5-DF84-D023-282FD849D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4D6C4-4FEC-86D8-4D7A-ED118535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CBA740-5502-100D-C5A9-77E32650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8B1D60-7B57-1147-91A2-2EFF33FD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27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5D70F9-597C-26BD-1727-B910DE220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36D3AA-ED4A-9CC1-BC14-B133B2DBB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A3EA5E-C3D1-3EDE-11E0-E35FBDFB8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C5A39-7F6F-C45D-6D9D-5CBFCDCD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AE586-F8B0-8D87-D0B3-46ACC350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0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FDB16-28E5-4ECF-4531-F4E21107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9D4CF0-9FB1-FA96-DF47-5527E53DD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1E87F7-15DF-B8B6-B482-D4CE6C50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E9A68-93BB-52F5-5E55-104F341D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4B643-2814-9CB7-D76E-4A746E3F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8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D6C62-7E45-9F22-4B6E-CD313A292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FD5791-398C-4648-C575-ACFE2C2E7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4AECC-9671-A87F-A6C8-A0EE9D01A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2DB45F-FCDE-78F1-BEB6-5E403D61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5A59C-2CC1-D3DA-ADB0-F98C4ACE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3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2954F-1103-B1CE-1F89-02A5C22A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234473-6CD2-8BEE-3862-7F60DBFA0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AC2F33-63CC-00B1-181E-961FA3006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3FEC91-C667-0CD7-BCA5-81C3F3408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76CCC0-FF6D-2379-9C64-2EF40429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C19038-6BC1-7317-D049-878EEE90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8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B5EC9-3BA9-6E3C-D294-F7ED5BC30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45245-049B-9FC3-4805-1C1D1758E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1DCEC6-9C92-2888-6807-32FCA13A5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870F62-65D3-7DBE-0919-16F4618D1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6DAD27-B879-05A2-1D9E-5876C36CA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558900-0FC4-FA2C-80E6-0F73F0F3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67E402-82C8-3B24-1B5C-BC2DD3955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BC7914-D3D6-A1B1-A5D1-653E287C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2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BAE10-10E6-65F3-A9A8-45DE2BD1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4A73C0-675A-A928-0DB9-130314429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C21412-7A87-31BD-6079-2AF8F329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B04EDE-09A6-3FA9-EC09-0AD7458F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89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0A69EA-9FBC-4AD1-0CA3-75BEAD9D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F391DF-FE16-A259-7385-754C2D71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0CF648-6992-A237-EC32-9B99AEAF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04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BCE82-9A2B-5E99-9B90-E40215748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636432-066F-4053-64A0-A45369711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9F83D-B654-F2A2-1CE7-DBBA69AB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23CA63-6401-9247-3B0A-725A7AFC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9EA72D-F4EA-D34C-9055-13AB687E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56CFFD-F062-B02E-F0C1-6C4EB2DC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05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2E409-9331-A8E8-9AB3-C33A2663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E6D35F-0A26-74E2-D5F8-E805B225A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310F9A-EB0B-7C81-2670-928FB5D29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91C952-6264-E5D8-8698-C75F3DC1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4CD6EC-77E4-0CFD-3CA7-B07FE048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EF6EBB-B54F-A5DB-C351-818288FC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2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FEB7F4-898C-8338-38EE-0779CE5B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6D130-C83B-94B9-10B4-02DBA36EE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479C5-4568-212A-59D1-98DB6DC5C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22E43-83C6-4E3D-B19F-62DF5BFABB20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F0BD8-8985-B637-985B-FF9EAF0BE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C0710-9B66-783C-3F74-D33B92048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28A4F-1955-41C0-B6D0-1B7550A90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7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Nv3dhJY=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F1F9E-A536-FA36-6271-52099AC0CBB5}"/>
              </a:ext>
            </a:extLst>
          </p:cNvPr>
          <p:cNvSpPr txBox="1"/>
          <p:nvPr/>
        </p:nvSpPr>
        <p:spPr>
          <a:xfrm>
            <a:off x="410526" y="1545604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 err="1">
                <a:solidFill>
                  <a:schemeClr val="bg2">
                    <a:lumMod val="25000"/>
                  </a:schemeClr>
                </a:solidFill>
              </a:rPr>
              <a:t>다사조</a:t>
            </a:r>
            <a:endParaRPr lang="ko-KR" altLang="en-US" sz="9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41E16-3915-847A-4997-725B330FEF64}"/>
              </a:ext>
            </a:extLst>
          </p:cNvPr>
          <p:cNvSpPr txBox="1"/>
          <p:nvPr/>
        </p:nvSpPr>
        <p:spPr>
          <a:xfrm>
            <a:off x="524107" y="3429000"/>
            <a:ext cx="4092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SEMI-PROJECT /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</a:rPr>
              <a:t>다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4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</a:rPr>
              <a:t>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814207-3200-6B33-5C66-488085BCC377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6AD20DE-85D7-B815-4BD2-12DC1AE8F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00"/>
                    </a14:imgEffect>
                    <a14:imgEffect>
                      <a14:saturation sat="96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957"/>
          <a:stretch/>
        </p:blipFill>
        <p:spPr>
          <a:xfrm>
            <a:off x="7838111" y="2330434"/>
            <a:ext cx="4067175" cy="4125781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65000"/>
                <a:alpha val="9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52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281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유스케이스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다이어그램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117374-CAA7-0E09-E271-5A299AAD0D3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F7538A9-1196-006A-F5BF-54B614828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0" t="3984" r="6945" b="6414"/>
          <a:stretch/>
        </p:blipFill>
        <p:spPr>
          <a:xfrm>
            <a:off x="1629595" y="1500027"/>
            <a:ext cx="6041205" cy="50446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62D419-D190-9A47-340B-046948F14830}"/>
              </a:ext>
            </a:extLst>
          </p:cNvPr>
          <p:cNvSpPr/>
          <p:nvPr/>
        </p:nvSpPr>
        <p:spPr>
          <a:xfrm>
            <a:off x="9257587" y="5722706"/>
            <a:ext cx="2609636" cy="6986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회원기능</a:t>
            </a:r>
          </a:p>
        </p:txBody>
      </p:sp>
    </p:spTree>
    <p:extLst>
      <p:ext uri="{BB962C8B-B14F-4D97-AF65-F5344CB8AC3E}">
        <p14:creationId xmlns:p14="http://schemas.microsoft.com/office/powerpoint/2010/main" val="300212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281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유스케이스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다이어그램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117374-CAA7-0E09-E271-5A299AAD0D3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CF2BC60-B417-7C18-0D90-0CE3E061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8" y="1329958"/>
            <a:ext cx="6302590" cy="54526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8A7FA8-FE35-D1DC-D3EF-5A69414BF45D}"/>
              </a:ext>
            </a:extLst>
          </p:cNvPr>
          <p:cNvSpPr/>
          <p:nvPr/>
        </p:nvSpPr>
        <p:spPr>
          <a:xfrm>
            <a:off x="9257587" y="5722706"/>
            <a:ext cx="2609636" cy="6986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게시판 기능</a:t>
            </a:r>
          </a:p>
        </p:txBody>
      </p:sp>
    </p:spTree>
    <p:extLst>
      <p:ext uri="{BB962C8B-B14F-4D97-AF65-F5344CB8AC3E}">
        <p14:creationId xmlns:p14="http://schemas.microsoft.com/office/powerpoint/2010/main" val="416507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281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유스케이스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다이어그램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117374-CAA7-0E09-E271-5A299AAD0D3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3A0F0D7-6A0E-A30E-4F4B-563F61573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7" y="1359821"/>
            <a:ext cx="5292477" cy="55133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B392AD-93FB-0302-C693-EB52832FD832}"/>
              </a:ext>
            </a:extLst>
          </p:cNvPr>
          <p:cNvSpPr/>
          <p:nvPr/>
        </p:nvSpPr>
        <p:spPr>
          <a:xfrm>
            <a:off x="9257587" y="5722706"/>
            <a:ext cx="2609636" cy="6986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배달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>
                <a:solidFill>
                  <a:schemeClr val="tx1"/>
                </a:solidFill>
              </a:rPr>
              <a:t>구매 대행 기능</a:t>
            </a:r>
          </a:p>
        </p:txBody>
      </p:sp>
    </p:spTree>
    <p:extLst>
      <p:ext uri="{BB962C8B-B14F-4D97-AF65-F5344CB8AC3E}">
        <p14:creationId xmlns:p14="http://schemas.microsoft.com/office/powerpoint/2010/main" val="4217342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281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유스케이스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다이어그램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117374-CAA7-0E09-E271-5A299AAD0D3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234511D-FBB2-8030-56F6-64F4A783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160" y="1329959"/>
            <a:ext cx="5956302" cy="536067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5040E3-70FD-CFCF-D593-7B29EF55113D}"/>
              </a:ext>
            </a:extLst>
          </p:cNvPr>
          <p:cNvSpPr/>
          <p:nvPr/>
        </p:nvSpPr>
        <p:spPr>
          <a:xfrm>
            <a:off x="9257587" y="5722706"/>
            <a:ext cx="2609636" cy="6986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결제기능</a:t>
            </a:r>
          </a:p>
        </p:txBody>
      </p:sp>
    </p:spTree>
    <p:extLst>
      <p:ext uri="{BB962C8B-B14F-4D97-AF65-F5344CB8AC3E}">
        <p14:creationId xmlns:p14="http://schemas.microsoft.com/office/powerpoint/2010/main" val="4089891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5012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흐름도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(ERD)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1F4472D-F6F4-17F4-845D-5C79AE56844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CC3465E-C19C-4AA5-6300-5581379E9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2" t="3441" r="1489" b="2169"/>
          <a:stretch/>
        </p:blipFill>
        <p:spPr>
          <a:xfrm>
            <a:off x="1041949" y="1359821"/>
            <a:ext cx="9435101" cy="530349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03BB9C-7133-7660-87B6-C0A8D5E43AA1}"/>
              </a:ext>
            </a:extLst>
          </p:cNvPr>
          <p:cNvSpPr/>
          <p:nvPr/>
        </p:nvSpPr>
        <p:spPr>
          <a:xfrm>
            <a:off x="7798085" y="1371822"/>
            <a:ext cx="4140485" cy="1926181"/>
          </a:xfrm>
          <a:prstGeom prst="rect">
            <a:avLst/>
          </a:prstGeom>
          <a:solidFill>
            <a:srgbClr val="EBF1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00FF"/>
                </a:highlight>
                <a:latin typeface="+mn-ea"/>
              </a:rPr>
              <a:t>분홍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관리자가 주된 테이블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+mn-ea"/>
              </a:rPr>
              <a:t>노랑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이미지 테이블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highlight>
                  <a:srgbClr val="FF0000"/>
                </a:highlight>
                <a:latin typeface="+mn-ea"/>
              </a:rPr>
              <a:t>빨강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이미지를 사용하기 위한 연결 테이블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highlight>
                  <a:srgbClr val="0000FF"/>
                </a:highlight>
                <a:latin typeface="+mn-ea"/>
              </a:rPr>
              <a:t>파랑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사용자가 주된 테이블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검정 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</a:t>
            </a:r>
            <a:r>
              <a:rPr lang="ko-KR" altLang="en-US" sz="1100" b="1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미구현</a:t>
            </a:r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테이블</a:t>
            </a:r>
          </a:p>
        </p:txBody>
      </p:sp>
    </p:spTree>
    <p:extLst>
      <p:ext uri="{BB962C8B-B14F-4D97-AF65-F5344CB8AC3E}">
        <p14:creationId xmlns:p14="http://schemas.microsoft.com/office/powerpoint/2010/main" val="245235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6346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구매대행 및 배송대행 테이블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(ERD)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1F4472D-F6F4-17F4-845D-5C79AE56844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83AB8E3-D017-092C-2EDF-401B9FA5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989" y="1302315"/>
            <a:ext cx="3214406" cy="49971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0B1A8E-B45E-0C87-9121-D437BDF1B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2"/>
          <a:stretch/>
        </p:blipFill>
        <p:spPr>
          <a:xfrm>
            <a:off x="6369976" y="1271493"/>
            <a:ext cx="3328826" cy="522318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4E8518-57CB-1091-5769-9C8277B1BDB9}"/>
              </a:ext>
            </a:extLst>
          </p:cNvPr>
          <p:cNvSpPr/>
          <p:nvPr/>
        </p:nvSpPr>
        <p:spPr>
          <a:xfrm>
            <a:off x="3572765" y="6404383"/>
            <a:ext cx="1869896" cy="400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구매대행 테이블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DA5ED6-AE0D-C4FC-AEE0-06DD5C664780}"/>
              </a:ext>
            </a:extLst>
          </p:cNvPr>
          <p:cNvSpPr/>
          <p:nvPr/>
        </p:nvSpPr>
        <p:spPr>
          <a:xfrm>
            <a:off x="7203196" y="6404383"/>
            <a:ext cx="1869896" cy="400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배송대행 테이블</a:t>
            </a:r>
          </a:p>
        </p:txBody>
      </p:sp>
    </p:spTree>
    <p:extLst>
      <p:ext uri="{BB962C8B-B14F-4D97-AF65-F5344CB8AC3E}">
        <p14:creationId xmlns:p14="http://schemas.microsoft.com/office/powerpoint/2010/main" val="261875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2948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플로우 그래프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195196-25F0-388E-6635-709B34EC1BEB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로고, 폰트, 그래픽, 상징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963BD09F-45DF-C099-6F89-6E56B1385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90" y="2734218"/>
            <a:ext cx="3112619" cy="13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7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2948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플로우 그래프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195196-25F0-388E-6635-709B34EC1BEB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0508ED5-3B6A-E79D-2A82-AD23BEE6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8" y="1329959"/>
            <a:ext cx="8976874" cy="53893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8ADE21-5F98-0704-308F-C097A4C5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8" y="1913767"/>
            <a:ext cx="3022193" cy="138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0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70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디자인 초안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195196-25F0-388E-6635-709B34EC1BEB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47BB4E9-33CA-959D-D338-9578150BF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8" y="1329959"/>
            <a:ext cx="8322029" cy="551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2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70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디자인 초안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195196-25F0-388E-6635-709B34EC1BEB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2A978DE-FE50-617D-C588-519C17C03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70" y="1329959"/>
            <a:ext cx="8322028" cy="55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9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4BD78B-3ADB-BBE3-4100-D4608CE1A0CF}"/>
              </a:ext>
            </a:extLst>
          </p:cNvPr>
          <p:cNvSpPr txBox="1"/>
          <p:nvPr/>
        </p:nvSpPr>
        <p:spPr>
          <a:xfrm>
            <a:off x="524107" y="6932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B025D-B894-DD6E-4606-C3DBDC7FF2F6}"/>
              </a:ext>
            </a:extLst>
          </p:cNvPr>
          <p:cNvSpPr txBox="1"/>
          <p:nvPr/>
        </p:nvSpPr>
        <p:spPr>
          <a:xfrm>
            <a:off x="1221734" y="724036"/>
            <a:ext cx="185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of contents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D0D22-1432-CDDB-6474-B4D394B7CB64}"/>
              </a:ext>
            </a:extLst>
          </p:cNvPr>
          <p:cNvSpPr txBox="1"/>
          <p:nvPr/>
        </p:nvSpPr>
        <p:spPr>
          <a:xfrm>
            <a:off x="524107" y="1633386"/>
            <a:ext cx="703648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en-US" altLang="ko-KR" sz="2800" b="1" spc="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4400" b="1" spc="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프로세스 상세</a:t>
            </a:r>
            <a:endParaRPr lang="en-US" altLang="ko-KR" sz="2800" b="1" spc="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4400" b="1" spc="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점검 체크리스트 및 수행결과</a:t>
            </a:r>
            <a:endParaRPr lang="en-US" altLang="ko-KR" sz="2800" b="1" spc="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4400" b="1" spc="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보완사항 및 </a:t>
            </a:r>
            <a:r>
              <a:rPr lang="ko-KR" altLang="en-US" sz="2800" b="1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느낀점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BDDEC1-30C9-441A-A55B-E10F1604E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00"/>
                    </a14:imgEffect>
                    <a14:imgEffect>
                      <a14:saturation sat="96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957"/>
          <a:stretch/>
        </p:blipFill>
        <p:spPr>
          <a:xfrm>
            <a:off x="7838111" y="2330434"/>
            <a:ext cx="4067175" cy="4125781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65000"/>
                <a:alpha val="99000"/>
              </a:schemeClr>
            </a:outerShdw>
          </a:effec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CDA2434-9030-D881-B0D3-B07778987B4A}"/>
              </a:ext>
            </a:extLst>
          </p:cNvPr>
          <p:cNvCxnSpPr>
            <a:cxnSpLocks/>
          </p:cNvCxnSpPr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93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70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디자인 초안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195196-25F0-388E-6635-709B34EC1BEB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83ABA62-5576-871C-4268-E51C68872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2516"/>
          <a:stretch/>
        </p:blipFill>
        <p:spPr>
          <a:xfrm>
            <a:off x="1481665" y="1344504"/>
            <a:ext cx="9511683" cy="53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5320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메뉴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169187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A81BC0-A84B-58EA-BB62-9EBA40180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80"/>
          <a:stretch/>
        </p:blipFill>
        <p:spPr bwMode="auto">
          <a:xfrm>
            <a:off x="700049" y="1698541"/>
            <a:ext cx="1825104" cy="471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8C4F3C9-F803-B513-B153-7CB9876F5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20"/>
          <a:stretch/>
        </p:blipFill>
        <p:spPr bwMode="auto">
          <a:xfrm>
            <a:off x="2525153" y="1810892"/>
            <a:ext cx="2137292" cy="30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7D807F6-4D0D-11F3-A8DC-D1C3BFA22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7" b="55023"/>
          <a:stretch/>
        </p:blipFill>
        <p:spPr bwMode="auto">
          <a:xfrm>
            <a:off x="5292725" y="1488360"/>
            <a:ext cx="1606550" cy="340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8D68B76-EA62-7D1A-46E5-CC770C8EA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4" t="46742"/>
          <a:stretch/>
        </p:blipFill>
        <p:spPr bwMode="auto">
          <a:xfrm>
            <a:off x="8338862" y="888830"/>
            <a:ext cx="1606550" cy="410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C4551602-27B7-237C-35EB-37FA1ED6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895393"/>
            <a:ext cx="68008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B17A50-603A-EFAF-9CE4-1C393CB03357}"/>
              </a:ext>
            </a:extLst>
          </p:cNvPr>
          <p:cNvSpPr/>
          <p:nvPr/>
        </p:nvSpPr>
        <p:spPr>
          <a:xfrm>
            <a:off x="5755052" y="3035604"/>
            <a:ext cx="706562" cy="2110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391C9-6B76-73E0-3EED-87B4AA3914F8}"/>
              </a:ext>
            </a:extLst>
          </p:cNvPr>
          <p:cNvSpPr txBox="1"/>
          <p:nvPr/>
        </p:nvSpPr>
        <p:spPr>
          <a:xfrm>
            <a:off x="6487549" y="2679247"/>
            <a:ext cx="226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마이페이지 내에서 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프로필 수정 가능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D0C11-468D-7E6F-FAB1-4DFF2EAB146B}"/>
              </a:ext>
            </a:extLst>
          </p:cNvPr>
          <p:cNvSpPr/>
          <p:nvPr/>
        </p:nvSpPr>
        <p:spPr>
          <a:xfrm>
            <a:off x="5742719" y="5381520"/>
            <a:ext cx="6236948" cy="3206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35DC70-6AC5-AA39-412A-7E1EF454B70A}"/>
              </a:ext>
            </a:extLst>
          </p:cNvPr>
          <p:cNvSpPr txBox="1"/>
          <p:nvPr/>
        </p:nvSpPr>
        <p:spPr>
          <a:xfrm>
            <a:off x="4020039" y="5355345"/>
            <a:ext cx="1735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사이트 이용 내역을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algn="r"/>
            <a:r>
              <a:rPr lang="ko-KR" altLang="en-US" sz="1400" b="1" dirty="0">
                <a:solidFill>
                  <a:schemeClr val="accent1"/>
                </a:solidFill>
              </a:rPr>
              <a:t>한 눈에 파악</a:t>
            </a:r>
          </a:p>
        </p:txBody>
      </p:sp>
    </p:spTree>
    <p:extLst>
      <p:ext uri="{BB962C8B-B14F-4D97-AF65-F5344CB8AC3E}">
        <p14:creationId xmlns:p14="http://schemas.microsoft.com/office/powerpoint/2010/main" val="250469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4C75498-5E6C-5B30-726D-4E1D3FB0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55" y="2376211"/>
            <a:ext cx="7211692" cy="144424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7298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구매대행서 작성 및 관리자 확인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8412913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FE385F-9F4C-2D5F-CDA9-5EC61749E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3" y="1489850"/>
            <a:ext cx="5253733" cy="47665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538074B-252C-A3E9-FBBB-1168488A7493}"/>
              </a:ext>
            </a:extLst>
          </p:cNvPr>
          <p:cNvSpPr/>
          <p:nvPr/>
        </p:nvSpPr>
        <p:spPr>
          <a:xfrm>
            <a:off x="1078787" y="1917375"/>
            <a:ext cx="3698695" cy="4763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A0516AD-132F-5AF7-03E2-EE9C6A685A23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4777482" y="2155533"/>
            <a:ext cx="743536" cy="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9FCEBE-86C0-383E-FEB7-D3E388D0E351}"/>
              </a:ext>
            </a:extLst>
          </p:cNvPr>
          <p:cNvSpPr txBox="1"/>
          <p:nvPr/>
        </p:nvSpPr>
        <p:spPr>
          <a:xfrm>
            <a:off x="5521018" y="1970867"/>
            <a:ext cx="351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클릭 시 통화</a:t>
            </a:r>
            <a:r>
              <a:rPr lang="en-US" altLang="ko-KR" b="1" dirty="0">
                <a:solidFill>
                  <a:schemeClr val="accent1"/>
                </a:solidFill>
              </a:rPr>
              <a:t>,</a:t>
            </a:r>
            <a:r>
              <a:rPr lang="ko-KR" altLang="en-US" b="1" dirty="0">
                <a:solidFill>
                  <a:schemeClr val="accent1"/>
                </a:solidFill>
              </a:rPr>
              <a:t>환율 동시 선택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D36CC7-F92B-3271-6237-74EFF4476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300" y="5748262"/>
            <a:ext cx="1305107" cy="47631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903092-EE48-1DAF-B80D-CD4D4169D99C}"/>
              </a:ext>
            </a:extLst>
          </p:cNvPr>
          <p:cNvSpPr/>
          <p:nvPr/>
        </p:nvSpPr>
        <p:spPr>
          <a:xfrm>
            <a:off x="1745772" y="5824380"/>
            <a:ext cx="1497258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14F7CEB-F61A-2A29-F483-C46F6C8EC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420" y="3966836"/>
            <a:ext cx="4006264" cy="28026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4EFD41-51F6-70DC-1370-B88E5CCEBBE0}"/>
              </a:ext>
            </a:extLst>
          </p:cNvPr>
          <p:cNvSpPr txBox="1"/>
          <p:nvPr/>
        </p:nvSpPr>
        <p:spPr>
          <a:xfrm>
            <a:off x="9032907" y="4191264"/>
            <a:ext cx="321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accent6"/>
                </a:solidFill>
              </a:rPr>
              <a:t>입력한 데이터를 바탕으로 </a:t>
            </a:r>
            <a:endParaRPr lang="en-US" altLang="ko-KR" sz="1400" b="1" dirty="0">
              <a:solidFill>
                <a:schemeClr val="accent6"/>
              </a:solidFill>
            </a:endParaRPr>
          </a:p>
          <a:p>
            <a:pPr algn="just"/>
            <a:r>
              <a:rPr lang="ko-KR" altLang="en-US" sz="1400" b="1" dirty="0">
                <a:solidFill>
                  <a:schemeClr val="accent6"/>
                </a:solidFill>
              </a:rPr>
              <a:t>상품금액</a:t>
            </a:r>
            <a:r>
              <a:rPr lang="en-US" altLang="ko-KR" sz="1400" b="1" dirty="0">
                <a:solidFill>
                  <a:schemeClr val="accent6"/>
                </a:solidFill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</a:rPr>
              <a:t>부가세</a:t>
            </a:r>
            <a:r>
              <a:rPr lang="en-US" altLang="ko-KR" sz="1400" b="1" dirty="0">
                <a:solidFill>
                  <a:schemeClr val="accent6"/>
                </a:solidFill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</a:rPr>
              <a:t>수수료 등 자동계산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326EC66-277C-06C2-5F83-21BE2E4CFE4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243030" y="3253899"/>
            <a:ext cx="2531046" cy="2739758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D65F6D-28B8-B30F-24BC-1EF5E2A37BCD}"/>
              </a:ext>
            </a:extLst>
          </p:cNvPr>
          <p:cNvSpPr/>
          <p:nvPr/>
        </p:nvSpPr>
        <p:spPr>
          <a:xfrm>
            <a:off x="5774075" y="2991148"/>
            <a:ext cx="6103271" cy="33768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1180FC-281A-9345-0C7B-CC78F4840E4A}"/>
              </a:ext>
            </a:extLst>
          </p:cNvPr>
          <p:cNvSpPr/>
          <p:nvPr/>
        </p:nvSpPr>
        <p:spPr>
          <a:xfrm>
            <a:off x="11363218" y="3098333"/>
            <a:ext cx="226031" cy="15556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72B473-2A09-8A5A-46BB-D93E31972037}"/>
              </a:ext>
            </a:extLst>
          </p:cNvPr>
          <p:cNvCxnSpPr>
            <a:cxnSpLocks/>
          </p:cNvCxnSpPr>
          <p:nvPr/>
        </p:nvCxnSpPr>
        <p:spPr>
          <a:xfrm flipH="1">
            <a:off x="8496763" y="3271380"/>
            <a:ext cx="3000019" cy="116401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957246-7A7F-5A4B-6935-F4B9BDF698A0}"/>
              </a:ext>
            </a:extLst>
          </p:cNvPr>
          <p:cNvSpPr/>
          <p:nvPr/>
        </p:nvSpPr>
        <p:spPr>
          <a:xfrm>
            <a:off x="4996633" y="4228280"/>
            <a:ext cx="3500129" cy="230836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499B4-A0F9-3C1C-040B-546F39BED876}"/>
              </a:ext>
            </a:extLst>
          </p:cNvPr>
          <p:cNvSpPr txBox="1"/>
          <p:nvPr/>
        </p:nvSpPr>
        <p:spPr>
          <a:xfrm>
            <a:off x="1516191" y="5506966"/>
            <a:ext cx="34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1.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03F156-D15A-2782-3B7E-FFFDC16CE785}"/>
              </a:ext>
            </a:extLst>
          </p:cNvPr>
          <p:cNvSpPr txBox="1"/>
          <p:nvPr/>
        </p:nvSpPr>
        <p:spPr>
          <a:xfrm>
            <a:off x="5749684" y="2643277"/>
            <a:ext cx="34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2.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8200D0-490D-6AE7-A559-BBA7EA6FDDBB}"/>
              </a:ext>
            </a:extLst>
          </p:cNvPr>
          <p:cNvSpPr txBox="1"/>
          <p:nvPr/>
        </p:nvSpPr>
        <p:spPr>
          <a:xfrm>
            <a:off x="11553818" y="2959496"/>
            <a:ext cx="34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3.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2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3297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견적서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169187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D6FDC50-0435-97CB-B16B-D37CA2D0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56" y="1852462"/>
            <a:ext cx="3562837" cy="31530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9DA11A-525D-BEA4-D7A8-BB4688473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342" y="1895528"/>
            <a:ext cx="6097023" cy="306694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1727A1C-CECF-81E0-829E-38EDA962E3DD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4279093" y="3429000"/>
            <a:ext cx="146424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8850390-5154-5063-C823-ED6819881910}"/>
              </a:ext>
            </a:extLst>
          </p:cNvPr>
          <p:cNvSpPr txBox="1"/>
          <p:nvPr/>
        </p:nvSpPr>
        <p:spPr>
          <a:xfrm>
            <a:off x="3096024" y="5131832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견적서에서 무게를 입력해주면 결제금액 자동계산</a:t>
            </a:r>
          </a:p>
        </p:txBody>
      </p:sp>
    </p:spTree>
    <p:extLst>
      <p:ext uri="{BB962C8B-B14F-4D97-AF65-F5344CB8AC3E}">
        <p14:creationId xmlns:p14="http://schemas.microsoft.com/office/powerpoint/2010/main" val="136770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6635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페이지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구매서 관리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641236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71895E1-58E3-FA93-294F-D932F3FF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91" y="1741617"/>
            <a:ext cx="9061233" cy="2094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B51F47-9DBE-4086-100B-8264BC9A8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471" y="4106927"/>
            <a:ext cx="8930640" cy="15267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DC40CE-87B2-4A49-BEC9-379B8CAC7235}"/>
              </a:ext>
            </a:extLst>
          </p:cNvPr>
          <p:cNvSpPr txBox="1"/>
          <p:nvPr/>
        </p:nvSpPr>
        <p:spPr>
          <a:xfrm>
            <a:off x="2402315" y="5720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관리자 페이지에서 상태별로 조회 및 데이터 처리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92321A9-A7A6-1BC1-B49C-9BA6FF4B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7" y="2006667"/>
            <a:ext cx="20193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014194-B9F3-6C3B-6382-DB0AD85B8A44}"/>
              </a:ext>
            </a:extLst>
          </p:cNvPr>
          <p:cNvSpPr/>
          <p:nvPr/>
        </p:nvSpPr>
        <p:spPr>
          <a:xfrm>
            <a:off x="517847" y="2160556"/>
            <a:ext cx="1560062" cy="315216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399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6635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페이지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구매서 관리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641236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5302A0B-DABE-B12D-8743-820EC071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751" y="4230444"/>
            <a:ext cx="8728257" cy="1230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DC40CE-87B2-4A49-BEC9-379B8CAC7235}"/>
              </a:ext>
            </a:extLst>
          </p:cNvPr>
          <p:cNvSpPr txBox="1"/>
          <p:nvPr/>
        </p:nvSpPr>
        <p:spPr>
          <a:xfrm>
            <a:off x="2720814" y="55050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관리자 페이지에서 상태별로 조회 및 데이터 처리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AF18E0-027B-1D70-CBE5-47BE2005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14" y="1843906"/>
            <a:ext cx="8696151" cy="238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2321A9-A7A6-1BC1-B49C-9BA6FF4B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1" y="2129955"/>
            <a:ext cx="20193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014194-B9F3-6C3B-6382-DB0AD85B8A44}"/>
              </a:ext>
            </a:extLst>
          </p:cNvPr>
          <p:cNvSpPr/>
          <p:nvPr/>
        </p:nvSpPr>
        <p:spPr>
          <a:xfrm>
            <a:off x="723331" y="2283844"/>
            <a:ext cx="1560062" cy="315216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91FB61-6E4E-732C-B05D-26E97171164A}"/>
              </a:ext>
            </a:extLst>
          </p:cNvPr>
          <p:cNvSpPr/>
          <p:nvPr/>
        </p:nvSpPr>
        <p:spPr>
          <a:xfrm>
            <a:off x="9365249" y="2559253"/>
            <a:ext cx="1556180" cy="109834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4DE30-DCCF-AEC0-B0A8-ABBE28B9E7B7}"/>
              </a:ext>
            </a:extLst>
          </p:cNvPr>
          <p:cNvSpPr txBox="1"/>
          <p:nvPr/>
        </p:nvSpPr>
        <p:spPr>
          <a:xfrm>
            <a:off x="9691589" y="3698453"/>
            <a:ext cx="223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</a:rPr>
              <a:t>배송상태 수동 변경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9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F02AF10-58CF-9DAE-C257-267F9BE9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16" y="2559253"/>
            <a:ext cx="1981477" cy="138131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6301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페이지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정산 관리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014194-B9F3-6C3B-6382-DB0AD85B8A44}"/>
              </a:ext>
            </a:extLst>
          </p:cNvPr>
          <p:cNvSpPr/>
          <p:nvPr/>
        </p:nvSpPr>
        <p:spPr>
          <a:xfrm>
            <a:off x="638609" y="3028127"/>
            <a:ext cx="1190199" cy="28015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877547-8E19-8F49-CCA2-BB82FA76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72" y="1493385"/>
            <a:ext cx="6433637" cy="518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F15FF4A-4517-135F-9B6E-4BE5956DA5CE}"/>
              </a:ext>
            </a:extLst>
          </p:cNvPr>
          <p:cNvCxnSpPr>
            <a:cxnSpLocks/>
          </p:cNvCxnSpPr>
          <p:nvPr/>
        </p:nvCxnSpPr>
        <p:spPr>
          <a:xfrm flipV="1">
            <a:off x="1828808" y="1818526"/>
            <a:ext cx="1140864" cy="134334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108BB-3A26-1200-F716-CB3FD5F102F2}"/>
              </a:ext>
            </a:extLst>
          </p:cNvPr>
          <p:cNvSpPr/>
          <p:nvPr/>
        </p:nvSpPr>
        <p:spPr>
          <a:xfrm>
            <a:off x="7656601" y="6169224"/>
            <a:ext cx="1746708" cy="36770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0530F-6C86-A457-2192-B0C37CDD1D34}"/>
              </a:ext>
            </a:extLst>
          </p:cNvPr>
          <p:cNvSpPr txBox="1"/>
          <p:nvPr/>
        </p:nvSpPr>
        <p:spPr>
          <a:xfrm>
            <a:off x="9403309" y="6065259"/>
            <a:ext cx="35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클릭 시 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엑셀 파일 다운로드 가능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D8CF41-E8EA-AD40-C882-51EC83A1C5D1}"/>
              </a:ext>
            </a:extLst>
          </p:cNvPr>
          <p:cNvSpPr/>
          <p:nvPr/>
        </p:nvSpPr>
        <p:spPr>
          <a:xfrm>
            <a:off x="5476767" y="1914011"/>
            <a:ext cx="3926542" cy="36770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A70AC-6C11-7470-5933-5A319963CC77}"/>
              </a:ext>
            </a:extLst>
          </p:cNvPr>
          <p:cNvSpPr txBox="1"/>
          <p:nvPr/>
        </p:nvSpPr>
        <p:spPr>
          <a:xfrm>
            <a:off x="9403309" y="1912922"/>
            <a:ext cx="230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기간별 검색</a:t>
            </a:r>
          </a:p>
        </p:txBody>
      </p:sp>
    </p:spTree>
    <p:extLst>
      <p:ext uri="{BB962C8B-B14F-4D97-AF65-F5344CB8AC3E}">
        <p14:creationId xmlns:p14="http://schemas.microsoft.com/office/powerpoint/2010/main" val="201226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F02AF10-58CF-9DAE-C257-267F9BE9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16" y="2559253"/>
            <a:ext cx="1981477" cy="138131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6468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페이지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정산 관리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5E1FF8D-6ECB-702C-3A40-92A025B6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796" y="1648221"/>
            <a:ext cx="9028855" cy="37990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63C0368-3984-5390-3411-72B88AEB2705}"/>
              </a:ext>
            </a:extLst>
          </p:cNvPr>
          <p:cNvSpPr/>
          <p:nvPr/>
        </p:nvSpPr>
        <p:spPr>
          <a:xfrm>
            <a:off x="638609" y="3264430"/>
            <a:ext cx="1467593" cy="28015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F4DA9D-6144-3D8F-D354-D5920E3CC074}"/>
              </a:ext>
            </a:extLst>
          </p:cNvPr>
          <p:cNvCxnSpPr>
            <a:cxnSpLocks/>
          </p:cNvCxnSpPr>
          <p:nvPr/>
        </p:nvCxnSpPr>
        <p:spPr>
          <a:xfrm flipV="1">
            <a:off x="1818526" y="1982912"/>
            <a:ext cx="801560" cy="1281518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F20282-330E-C982-2FB4-D77513E1EEDB}"/>
              </a:ext>
            </a:extLst>
          </p:cNvPr>
          <p:cNvSpPr txBox="1"/>
          <p:nvPr/>
        </p:nvSpPr>
        <p:spPr>
          <a:xfrm>
            <a:off x="8748931" y="4640057"/>
            <a:ext cx="351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연도별 검색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CC3C45-46A5-9DD9-A50D-D07AADCA37A5}"/>
              </a:ext>
            </a:extLst>
          </p:cNvPr>
          <p:cNvSpPr/>
          <p:nvPr/>
        </p:nvSpPr>
        <p:spPr>
          <a:xfrm>
            <a:off x="7002223" y="4640057"/>
            <a:ext cx="1746708" cy="36770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00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F02AF10-58CF-9DAE-C257-267F9BE9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16" y="2559253"/>
            <a:ext cx="1981477" cy="138131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6468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 페이지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정산 관리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1C1BDE-1B15-C528-5D17-95F2520ECB22}"/>
              </a:ext>
            </a:extLst>
          </p:cNvPr>
          <p:cNvSpPr/>
          <p:nvPr/>
        </p:nvSpPr>
        <p:spPr>
          <a:xfrm>
            <a:off x="638610" y="3562376"/>
            <a:ext cx="1231288" cy="28015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5427DD-81E8-D9F3-626A-9EBC702E2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086" y="1745316"/>
            <a:ext cx="8735074" cy="36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3545F7-7435-FDE1-0151-94E14D45A7A5}"/>
              </a:ext>
            </a:extLst>
          </p:cNvPr>
          <p:cNvCxnSpPr>
            <a:cxnSpLocks/>
          </p:cNvCxnSpPr>
          <p:nvPr/>
        </p:nvCxnSpPr>
        <p:spPr>
          <a:xfrm flipV="1">
            <a:off x="1818526" y="1972638"/>
            <a:ext cx="976045" cy="1589738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8E7DA-716F-620D-55C8-AF394B4043F0}"/>
              </a:ext>
            </a:extLst>
          </p:cNvPr>
          <p:cNvSpPr/>
          <p:nvPr/>
        </p:nvSpPr>
        <p:spPr>
          <a:xfrm>
            <a:off x="7341270" y="2559252"/>
            <a:ext cx="2230643" cy="24545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3DDA40-6CC0-25FB-B215-2E6093E0DD38}"/>
              </a:ext>
            </a:extLst>
          </p:cNvPr>
          <p:cNvSpPr txBox="1"/>
          <p:nvPr/>
        </p:nvSpPr>
        <p:spPr>
          <a:xfrm>
            <a:off x="9571913" y="4642615"/>
            <a:ext cx="193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</a:rPr>
              <a:t>캐시 충전 기능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8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E81AA92-71BF-C8DB-58B3-237F261FA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5"/>
          <a:stretch/>
        </p:blipFill>
        <p:spPr bwMode="auto">
          <a:xfrm>
            <a:off x="2058542" y="1359821"/>
            <a:ext cx="7625046" cy="52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3964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마이페이지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FB40A1-43DB-6450-025D-8203CCA204B3}"/>
              </a:ext>
            </a:extLst>
          </p:cNvPr>
          <p:cNvSpPr/>
          <p:nvPr/>
        </p:nvSpPr>
        <p:spPr>
          <a:xfrm>
            <a:off x="3632199" y="1923837"/>
            <a:ext cx="5901268" cy="13104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1A28B-F0FA-B2CE-018C-20B22AE87346}"/>
              </a:ext>
            </a:extLst>
          </p:cNvPr>
          <p:cNvSpPr txBox="1"/>
          <p:nvPr/>
        </p:nvSpPr>
        <p:spPr>
          <a:xfrm>
            <a:off x="7670800" y="1616060"/>
            <a:ext cx="20505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내 정보를 한 눈에 파악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3FA071-EBC6-1A95-28A9-7E313046B0DD}"/>
              </a:ext>
            </a:extLst>
          </p:cNvPr>
          <p:cNvSpPr/>
          <p:nvPr/>
        </p:nvSpPr>
        <p:spPr>
          <a:xfrm>
            <a:off x="3879360" y="2841518"/>
            <a:ext cx="887374" cy="17261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E7F3A-0D28-C88E-6D55-9AF35765E50A}"/>
              </a:ext>
            </a:extLst>
          </p:cNvPr>
          <p:cNvSpPr/>
          <p:nvPr/>
        </p:nvSpPr>
        <p:spPr>
          <a:xfrm>
            <a:off x="4999387" y="2841517"/>
            <a:ext cx="887374" cy="17261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206619-1A67-41E1-D405-BE3CAC927869}"/>
              </a:ext>
            </a:extLst>
          </p:cNvPr>
          <p:cNvSpPr/>
          <p:nvPr/>
        </p:nvSpPr>
        <p:spPr>
          <a:xfrm>
            <a:off x="6218318" y="2638080"/>
            <a:ext cx="887374" cy="17261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28A1BD-DD9C-84A5-DA87-E8415EA7890D}"/>
              </a:ext>
            </a:extLst>
          </p:cNvPr>
          <p:cNvSpPr/>
          <p:nvPr/>
        </p:nvSpPr>
        <p:spPr>
          <a:xfrm>
            <a:off x="7352853" y="2638079"/>
            <a:ext cx="887374" cy="17261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8257-BE0C-1522-C412-4621B517A7B1}"/>
              </a:ext>
            </a:extLst>
          </p:cNvPr>
          <p:cNvSpPr/>
          <p:nvPr/>
        </p:nvSpPr>
        <p:spPr>
          <a:xfrm>
            <a:off x="2508412" y="3056152"/>
            <a:ext cx="706562" cy="2110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3F567A-5F61-340B-165C-EBB169DB7CA9}"/>
              </a:ext>
            </a:extLst>
          </p:cNvPr>
          <p:cNvSpPr txBox="1"/>
          <p:nvPr/>
        </p:nvSpPr>
        <p:spPr>
          <a:xfrm>
            <a:off x="714645" y="3005572"/>
            <a:ext cx="226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마이페이지 내에서 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프로필 수정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DCFDBC-96C5-A62A-E289-E03FE45E8650}"/>
              </a:ext>
            </a:extLst>
          </p:cNvPr>
          <p:cNvSpPr/>
          <p:nvPr/>
        </p:nvSpPr>
        <p:spPr>
          <a:xfrm>
            <a:off x="3708970" y="3542044"/>
            <a:ext cx="5974617" cy="31894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923CD9-4750-7D80-03E0-F8781316D698}"/>
              </a:ext>
            </a:extLst>
          </p:cNvPr>
          <p:cNvSpPr txBox="1"/>
          <p:nvPr/>
        </p:nvSpPr>
        <p:spPr>
          <a:xfrm>
            <a:off x="9721361" y="3542044"/>
            <a:ext cx="226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최근 캐시 충전 내역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상태 확인 가능</a:t>
            </a:r>
            <a:endParaRPr lang="en-US" altLang="ko-K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6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E6F8E4-AC3C-1BB8-3762-CEE2A6EB65C4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61CB9-AB9F-1E72-96D9-E34A9F748C67}"/>
              </a:ext>
            </a:extLst>
          </p:cNvPr>
          <p:cNvSpPr txBox="1"/>
          <p:nvPr/>
        </p:nvSpPr>
        <p:spPr>
          <a:xfrm>
            <a:off x="658903" y="6015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874BB-95B6-2522-1DF4-2BE650A7483C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76FE-5424-5B76-E32C-E2F69ED4860B}"/>
              </a:ext>
            </a:extLst>
          </p:cNvPr>
          <p:cNvSpPr txBox="1"/>
          <p:nvPr/>
        </p:nvSpPr>
        <p:spPr>
          <a:xfrm>
            <a:off x="1645272" y="688776"/>
            <a:ext cx="4448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 및 개발 목적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947F5E-7E65-DBBD-C866-8072B020A17B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C84625-227D-9716-26D2-9A87EBD34744}"/>
              </a:ext>
            </a:extLst>
          </p:cNvPr>
          <p:cNvSpPr/>
          <p:nvPr/>
        </p:nvSpPr>
        <p:spPr>
          <a:xfrm>
            <a:off x="658903" y="2322626"/>
            <a:ext cx="6301992" cy="77480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평소 이용하며 불편했던 부분들을 개선하여 구현 희망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0267A0C-1271-F0C3-FEEB-775C22707F6E}"/>
              </a:ext>
            </a:extLst>
          </p:cNvPr>
          <p:cNvSpPr/>
          <p:nvPr/>
        </p:nvSpPr>
        <p:spPr>
          <a:xfrm>
            <a:off x="658903" y="3429000"/>
            <a:ext cx="6301992" cy="7729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팀원 중 업계 경험자 존재</a:t>
            </a:r>
          </a:p>
        </p:txBody>
      </p:sp>
      <p:pic>
        <p:nvPicPr>
          <p:cNvPr id="1026" name="Picture 2" descr="해외직구몰 | 우리카드(개인)">
            <a:extLst>
              <a:ext uri="{FF2B5EF4-FFF2-40B4-BE49-F238E27FC236}">
                <a16:creationId xmlns:a16="http://schemas.microsoft.com/office/drawing/2014/main" id="{48CF28E7-9FDD-D994-26D0-881DADBD3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5" t="36026" r="-2513" b="13022"/>
          <a:stretch/>
        </p:blipFill>
        <p:spPr bwMode="auto">
          <a:xfrm>
            <a:off x="6960895" y="3429000"/>
            <a:ext cx="5322127" cy="308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876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3631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회원화면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F571DF5-A69D-B043-6DAA-47A34219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8" y="1792421"/>
            <a:ext cx="6528146" cy="46178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9FA778-0A65-96A0-638C-FFEF5BE7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84" y="1300330"/>
            <a:ext cx="4236580" cy="28150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3A32DC-9D50-BDDF-43A4-CB11106B7C0A}"/>
              </a:ext>
            </a:extLst>
          </p:cNvPr>
          <p:cNvSpPr/>
          <p:nvPr/>
        </p:nvSpPr>
        <p:spPr>
          <a:xfrm>
            <a:off x="495298" y="4826000"/>
            <a:ext cx="843054" cy="1524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D2FA14-C10C-BABB-3AA5-196D2A970511}"/>
              </a:ext>
            </a:extLst>
          </p:cNvPr>
          <p:cNvSpPr/>
          <p:nvPr/>
        </p:nvSpPr>
        <p:spPr>
          <a:xfrm>
            <a:off x="8856133" y="3752637"/>
            <a:ext cx="535693" cy="33449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70BAAE-0414-BC0A-6C78-AAF97888953F}"/>
              </a:ext>
            </a:extLst>
          </p:cNvPr>
          <p:cNvSpPr/>
          <p:nvPr/>
        </p:nvSpPr>
        <p:spPr>
          <a:xfrm>
            <a:off x="6163733" y="4543666"/>
            <a:ext cx="237067" cy="22306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E47112-FF41-BD36-2DD5-8EB67AE307C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1338352" y="4655200"/>
            <a:ext cx="4825381" cy="247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0FBD2456-92EE-9036-4D9D-14887F75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83" t="-1" r="2619" b="7762"/>
          <a:stretch/>
        </p:blipFill>
        <p:spPr>
          <a:xfrm>
            <a:off x="6719284" y="4282643"/>
            <a:ext cx="4919133" cy="2041443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53CE6CA-AD3E-DEAB-B79A-3C7B62374364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9123980" y="4087133"/>
            <a:ext cx="73027" cy="69156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76451F-BF04-4590-9CD6-9956B0E6488D}"/>
              </a:ext>
            </a:extLst>
          </p:cNvPr>
          <p:cNvSpPr/>
          <p:nvPr/>
        </p:nvSpPr>
        <p:spPr>
          <a:xfrm>
            <a:off x="6755597" y="4778700"/>
            <a:ext cx="4882820" cy="31553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EE7918A-7430-796B-D624-CE826C6AFBEE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400800" y="3919885"/>
            <a:ext cx="2455333" cy="735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EFE64F-72E0-D470-0AC0-B742CEB2E44E}"/>
              </a:ext>
            </a:extLst>
          </p:cNvPr>
          <p:cNvSpPr/>
          <p:nvPr/>
        </p:nvSpPr>
        <p:spPr>
          <a:xfrm>
            <a:off x="3615267" y="2573866"/>
            <a:ext cx="984428" cy="32681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F8BC9-5B39-D36F-D272-B1092529F655}"/>
              </a:ext>
            </a:extLst>
          </p:cNvPr>
          <p:cNvSpPr txBox="1"/>
          <p:nvPr/>
        </p:nvSpPr>
        <p:spPr>
          <a:xfrm>
            <a:off x="4628485" y="2881444"/>
            <a:ext cx="2775119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</a:rPr>
              <a:t>주문 정보 확인 중 및 결제 대기 중인 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</a:rPr>
              <a:t>구매서만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62966-740D-716F-F321-E4DA65472DFD}"/>
              </a:ext>
            </a:extLst>
          </p:cNvPr>
          <p:cNvSpPr txBox="1"/>
          <p:nvPr/>
        </p:nvSpPr>
        <p:spPr>
          <a:xfrm>
            <a:off x="9123979" y="422289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결제완료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DEA40F-C25D-45D5-2309-7AC1CC5844B7}"/>
              </a:ext>
            </a:extLst>
          </p:cNvPr>
          <p:cNvSpPr txBox="1"/>
          <p:nvPr/>
        </p:nvSpPr>
        <p:spPr>
          <a:xfrm>
            <a:off x="9604174" y="268526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잔액 부족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AE59AF-A67E-D0CD-EFAC-4F436DE34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626" y="226793"/>
            <a:ext cx="3938328" cy="135567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031AC2-79C3-0F13-2829-B64C612D7048}"/>
              </a:ext>
            </a:extLst>
          </p:cNvPr>
          <p:cNvCxnSpPr>
            <a:cxnSpLocks/>
            <a:stCxn id="14" idx="0"/>
            <a:endCxn id="21" idx="2"/>
          </p:cNvCxnSpPr>
          <p:nvPr/>
        </p:nvCxnSpPr>
        <p:spPr>
          <a:xfrm flipV="1">
            <a:off x="9123980" y="1300330"/>
            <a:ext cx="902810" cy="245230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DB2CF7-916F-A935-EB89-CF945A5F21D5}"/>
              </a:ext>
            </a:extLst>
          </p:cNvPr>
          <p:cNvSpPr/>
          <p:nvPr/>
        </p:nvSpPr>
        <p:spPr>
          <a:xfrm>
            <a:off x="9758943" y="965834"/>
            <a:ext cx="535693" cy="33449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90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3631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회원화면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88DBA6F-E04E-9FB2-1199-D6E8DCEC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8" y="1764793"/>
            <a:ext cx="5956302" cy="33632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9AB5D-36BC-7350-D37D-0AAB395F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1359821"/>
            <a:ext cx="4888056" cy="20866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31E97-3EF5-0401-62B1-C328E880107D}"/>
              </a:ext>
            </a:extLst>
          </p:cNvPr>
          <p:cNvSpPr/>
          <p:nvPr/>
        </p:nvSpPr>
        <p:spPr>
          <a:xfrm>
            <a:off x="638611" y="4738692"/>
            <a:ext cx="843054" cy="1524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1DFDC1-C84A-033B-74A1-1E684E5FEEE1}"/>
              </a:ext>
            </a:extLst>
          </p:cNvPr>
          <p:cNvSpPr/>
          <p:nvPr/>
        </p:nvSpPr>
        <p:spPr>
          <a:xfrm>
            <a:off x="5921192" y="2511042"/>
            <a:ext cx="276408" cy="16178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1105B2-9EFF-95F3-B00D-8561906C61BF}"/>
              </a:ext>
            </a:extLst>
          </p:cNvPr>
          <p:cNvSpPr/>
          <p:nvPr/>
        </p:nvSpPr>
        <p:spPr>
          <a:xfrm>
            <a:off x="8895628" y="2952226"/>
            <a:ext cx="629372" cy="37253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C611E47-AC4F-DBAD-DD85-0EC27C1E055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481665" y="2579693"/>
            <a:ext cx="4439527" cy="2235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8A026D1-0FEF-D89B-302A-D63C75AA4F2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197600" y="2591934"/>
            <a:ext cx="2698028" cy="5465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BC9BA74-79EF-10FE-EE60-64526CEBA5E5}"/>
              </a:ext>
            </a:extLst>
          </p:cNvPr>
          <p:cNvCxnSpPr>
            <a:cxnSpLocks/>
            <a:stCxn id="13" idx="2"/>
            <a:endCxn id="32" idx="0"/>
          </p:cNvCxnSpPr>
          <p:nvPr/>
        </p:nvCxnSpPr>
        <p:spPr>
          <a:xfrm flipH="1">
            <a:off x="4940300" y="3324758"/>
            <a:ext cx="4270014" cy="19208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1F4A67-0A51-4699-58EA-3F40562617E2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210314" y="3338736"/>
            <a:ext cx="706967" cy="9022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A04329-D12B-B4A2-177A-241E7694BDA0}"/>
              </a:ext>
            </a:extLst>
          </p:cNvPr>
          <p:cNvSpPr/>
          <p:nvPr/>
        </p:nvSpPr>
        <p:spPr>
          <a:xfrm>
            <a:off x="3598333" y="2427293"/>
            <a:ext cx="635000" cy="182033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3460B8-B6A1-411E-BFF5-E61E4DFB31C8}"/>
              </a:ext>
            </a:extLst>
          </p:cNvPr>
          <p:cNvSpPr txBox="1"/>
          <p:nvPr/>
        </p:nvSpPr>
        <p:spPr>
          <a:xfrm>
            <a:off x="4288683" y="3720460"/>
            <a:ext cx="1265142" cy="46166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</a:rPr>
              <a:t>배송 중인 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</a:rPr>
              <a:t>구매서만 출력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5055-2AF0-34EB-93FE-B8731890E795}"/>
              </a:ext>
            </a:extLst>
          </p:cNvPr>
          <p:cNvSpPr txBox="1"/>
          <p:nvPr/>
        </p:nvSpPr>
        <p:spPr>
          <a:xfrm>
            <a:off x="9172036" y="2411215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결제 완료 </a:t>
            </a:r>
            <a:r>
              <a:rPr lang="ko-KR" altLang="en-US" sz="1400" b="1" dirty="0" err="1">
                <a:solidFill>
                  <a:schemeClr val="accent6"/>
                </a:solidFill>
              </a:rPr>
              <a:t>이전까지만</a:t>
            </a:r>
            <a:endParaRPr lang="en-US" altLang="ko-KR" sz="1400" b="1" dirty="0">
              <a:solidFill>
                <a:schemeClr val="accent6"/>
              </a:solidFill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</a:rPr>
              <a:t>주문 취소 가능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57A1CA-11F0-7AA8-4B42-CA5596C56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866" y="5245583"/>
            <a:ext cx="4224867" cy="11479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BBD849F-3024-4195-C938-9A5D670EB599}"/>
              </a:ext>
            </a:extLst>
          </p:cNvPr>
          <p:cNvSpPr txBox="1"/>
          <p:nvPr/>
        </p:nvSpPr>
        <p:spPr>
          <a:xfrm rot="20176880">
            <a:off x="6880506" y="369052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주문 취소 가능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FE6852-0C9F-B692-BD8E-004FCB43CEA1}"/>
              </a:ext>
            </a:extLst>
          </p:cNvPr>
          <p:cNvSpPr txBox="1"/>
          <p:nvPr/>
        </p:nvSpPr>
        <p:spPr>
          <a:xfrm>
            <a:off x="9744915" y="3618745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주문 취소 불가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862EA24-1295-F32A-6113-9F498D9DA7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54" t="2244" r="10419" b="75435"/>
          <a:stretch/>
        </p:blipFill>
        <p:spPr>
          <a:xfrm>
            <a:off x="8333242" y="4240938"/>
            <a:ext cx="3168078" cy="11479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6B257D8-3283-909E-C8E9-D5FFEB6D3E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16" t="-3958" r="2360" b="29958"/>
          <a:stretch/>
        </p:blipFill>
        <p:spPr>
          <a:xfrm>
            <a:off x="7472831" y="5692965"/>
            <a:ext cx="4888900" cy="980792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AB2E04E-B85E-2F7A-4AC4-AC20A31309B1}"/>
              </a:ext>
            </a:extLst>
          </p:cNvPr>
          <p:cNvCxnSpPr>
            <a:cxnSpLocks/>
            <a:stCxn id="38" idx="2"/>
            <a:endCxn id="45" idx="0"/>
          </p:cNvCxnSpPr>
          <p:nvPr/>
        </p:nvCxnSpPr>
        <p:spPr>
          <a:xfrm>
            <a:off x="9917281" y="5388845"/>
            <a:ext cx="0" cy="3041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990E821-1F19-5338-58CA-E5B6C4839181}"/>
              </a:ext>
            </a:extLst>
          </p:cNvPr>
          <p:cNvSpPr txBox="1"/>
          <p:nvPr/>
        </p:nvSpPr>
        <p:spPr>
          <a:xfrm>
            <a:off x="9990795" y="538701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목록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062802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차단회원관리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4552172-6863-9E59-44CE-5607E308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80" y="1910580"/>
            <a:ext cx="9746021" cy="348959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4170E4-CBAA-0A9B-E0C9-17B707680853}"/>
              </a:ext>
            </a:extLst>
          </p:cNvPr>
          <p:cNvSpPr/>
          <p:nvPr/>
        </p:nvSpPr>
        <p:spPr>
          <a:xfrm>
            <a:off x="8705847" y="2348376"/>
            <a:ext cx="1896018" cy="263769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5D69E8-502A-3E43-BF3C-82CF45932953}"/>
              </a:ext>
            </a:extLst>
          </p:cNvPr>
          <p:cNvCxnSpPr>
            <a:cxnSpLocks/>
          </p:cNvCxnSpPr>
          <p:nvPr/>
        </p:nvCxnSpPr>
        <p:spPr>
          <a:xfrm flipH="1">
            <a:off x="7522234" y="4986068"/>
            <a:ext cx="2027208" cy="8453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D08BAE-B851-FDEA-DCA1-97CC369E744F}"/>
              </a:ext>
            </a:extLst>
          </p:cNvPr>
          <p:cNvSpPr txBox="1"/>
          <p:nvPr/>
        </p:nvSpPr>
        <p:spPr>
          <a:xfrm>
            <a:off x="5884093" y="5870518"/>
            <a:ext cx="3573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차단 이유 </a:t>
            </a:r>
            <a:r>
              <a:rPr lang="en-US" altLang="ko-KR" sz="1400" b="1" dirty="0">
                <a:solidFill>
                  <a:schemeClr val="accent6"/>
                </a:solidFill>
              </a:rPr>
              <a:t>/</a:t>
            </a:r>
            <a:r>
              <a:rPr lang="ko-KR" altLang="en-US" sz="1400" b="1" dirty="0">
                <a:solidFill>
                  <a:schemeClr val="accent6"/>
                </a:solidFill>
              </a:rPr>
              <a:t> 해당 회원 상세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532628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32849F0-56A9-A1A0-A216-B81EC1E4F3B7}"/>
              </a:ext>
            </a:extLst>
          </p:cNvPr>
          <p:cNvSpPr/>
          <p:nvPr/>
        </p:nvSpPr>
        <p:spPr>
          <a:xfrm>
            <a:off x="7541633" y="1410088"/>
            <a:ext cx="2115768" cy="4123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차단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차단회원관리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83AC075-3BE8-5856-84C5-8BF01A72E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06"/>
          <a:stretch/>
        </p:blipFill>
        <p:spPr>
          <a:xfrm>
            <a:off x="1571934" y="2127371"/>
            <a:ext cx="2481545" cy="10297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CCCF6C-AF82-45C8-DFC7-39CB0ED9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65" y="3369961"/>
            <a:ext cx="3521727" cy="11276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EA731E-7031-FED1-36D9-3EC84934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177" y="4685050"/>
            <a:ext cx="2870491" cy="908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38337E-0CCC-D5AB-D84E-4864FA74E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34" y="5738613"/>
            <a:ext cx="2881875" cy="8534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E20B6-90B6-F3CC-4790-5E18AC957B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031"/>
          <a:stretch/>
        </p:blipFill>
        <p:spPr>
          <a:xfrm>
            <a:off x="7069692" y="2080242"/>
            <a:ext cx="2689526" cy="10655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BDB946-E1B1-0658-D271-9C41043C2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7550" y="3379947"/>
            <a:ext cx="3406620" cy="10905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119407-C589-AD7C-0861-5DBF47A09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9691" y="4675273"/>
            <a:ext cx="3074558" cy="908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5A4790-F3E0-E868-A039-B8E2474489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9692" y="5738614"/>
            <a:ext cx="3059650" cy="908876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0A9823-1117-0265-24B8-1FCD0D342FB1}"/>
              </a:ext>
            </a:extLst>
          </p:cNvPr>
          <p:cNvCxnSpPr>
            <a:cxnSpLocks/>
          </p:cNvCxnSpPr>
          <p:nvPr/>
        </p:nvCxnSpPr>
        <p:spPr>
          <a:xfrm>
            <a:off x="5538158" y="1700100"/>
            <a:ext cx="0" cy="499726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2D613D-C149-729B-8605-CF8ADE2A0FD8}"/>
              </a:ext>
            </a:extLst>
          </p:cNvPr>
          <p:cNvSpPr/>
          <p:nvPr/>
        </p:nvSpPr>
        <p:spPr>
          <a:xfrm>
            <a:off x="2184644" y="1410088"/>
            <a:ext cx="2115768" cy="4123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차단 해제</a:t>
            </a:r>
          </a:p>
        </p:txBody>
      </p:sp>
    </p:spTree>
    <p:extLst>
      <p:ext uri="{BB962C8B-B14F-4D97-AF65-F5344CB8AC3E}">
        <p14:creationId xmlns:p14="http://schemas.microsoft.com/office/powerpoint/2010/main" val="2073650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구현 영상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AE3744A-3E44-C0E3-4E4C-4AE86256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8" y="1528710"/>
            <a:ext cx="7573750" cy="495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0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홈의 리뷰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8412913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DFBCD93-1E75-2603-9766-89338C63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" y="1566537"/>
            <a:ext cx="9794611" cy="3961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D23FB5-BEF2-2850-9F90-036AAB5525BC}"/>
              </a:ext>
            </a:extLst>
          </p:cNvPr>
          <p:cNvSpPr txBox="1"/>
          <p:nvPr/>
        </p:nvSpPr>
        <p:spPr>
          <a:xfrm>
            <a:off x="3648812" y="5668051"/>
            <a:ext cx="6358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accent1"/>
                </a:solidFill>
              </a:rPr>
              <a:t>별점이</a:t>
            </a:r>
            <a:r>
              <a:rPr lang="ko-KR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5</a:t>
            </a:r>
            <a:r>
              <a:rPr lang="ko-KR" altLang="en-US" sz="1400" b="1" dirty="0">
                <a:solidFill>
                  <a:schemeClr val="accent1"/>
                </a:solidFill>
              </a:rPr>
              <a:t>개인 리뷰 중 최근 등록된 게시글 </a:t>
            </a:r>
            <a:r>
              <a:rPr lang="en-US" altLang="ko-KR" sz="1400" b="1" dirty="0">
                <a:solidFill>
                  <a:schemeClr val="accent1"/>
                </a:solidFill>
              </a:rPr>
              <a:t>3</a:t>
            </a:r>
            <a:r>
              <a:rPr lang="ko-KR" altLang="en-US" sz="1400" b="1" dirty="0">
                <a:solidFill>
                  <a:schemeClr val="accent1"/>
                </a:solidFill>
              </a:rPr>
              <a:t>개를 썸네일 이미지와 함께 표시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14893-2AEF-3D2A-21C2-29B74FEC6F19}"/>
              </a:ext>
            </a:extLst>
          </p:cNvPr>
          <p:cNvSpPr txBox="1"/>
          <p:nvPr/>
        </p:nvSpPr>
        <p:spPr>
          <a:xfrm>
            <a:off x="3648812" y="6015335"/>
            <a:ext cx="521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썸네일 이미지 테이블에서 비동기로 구현</a:t>
            </a:r>
          </a:p>
        </p:txBody>
      </p:sp>
    </p:spTree>
    <p:extLst>
      <p:ext uri="{BB962C8B-B14F-4D97-AF65-F5344CB8AC3E}">
        <p14:creationId xmlns:p14="http://schemas.microsoft.com/office/powerpoint/2010/main" val="3102447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3964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리뷰게시판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8412913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D23FB5-BEF2-2850-9F90-036AAB5525BC}"/>
              </a:ext>
            </a:extLst>
          </p:cNvPr>
          <p:cNvSpPr txBox="1"/>
          <p:nvPr/>
        </p:nvSpPr>
        <p:spPr>
          <a:xfrm>
            <a:off x="6268723" y="5082424"/>
            <a:ext cx="521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리뷰게시판 목록에서도 첫 이미지가 함께 보임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91887E-E73C-AE01-0675-39717A4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10" y="2086481"/>
            <a:ext cx="940248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8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리뷰게시판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1854BE-3940-40B3-A914-8A753ED45083}"/>
              </a:ext>
            </a:extLst>
          </p:cNvPr>
          <p:cNvGrpSpPr/>
          <p:nvPr/>
        </p:nvGrpSpPr>
        <p:grpSpPr>
          <a:xfrm>
            <a:off x="1481665" y="1143350"/>
            <a:ext cx="9953457" cy="5568114"/>
            <a:chOff x="1481665" y="1143350"/>
            <a:chExt cx="9953457" cy="556811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67DE730-3F74-4A92-B4CB-4693891E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4762" y="1143350"/>
              <a:ext cx="3010360" cy="212413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8A19BC2-26E4-40CC-8711-94AEF9A7A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5270" y="3267483"/>
              <a:ext cx="4353005" cy="344398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4F94C0E-7427-4901-9ADF-DA6AC5186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1665" y="1359821"/>
              <a:ext cx="4970814" cy="5351643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5DDEF1-29E0-40FC-B750-55738FBCE644}"/>
              </a:ext>
            </a:extLst>
          </p:cNvPr>
          <p:cNvSpPr/>
          <p:nvPr/>
        </p:nvSpPr>
        <p:spPr>
          <a:xfrm>
            <a:off x="1481665" y="2409506"/>
            <a:ext cx="1086275" cy="48609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BF024C-6411-4A70-BDB4-6CE104B4DFCC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567940" y="2636520"/>
            <a:ext cx="5524500" cy="160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454539E-456F-4D37-BE69-48266A1B15F4}"/>
              </a:ext>
            </a:extLst>
          </p:cNvPr>
          <p:cNvCxnSpPr>
            <a:cxnSpLocks/>
          </p:cNvCxnSpPr>
          <p:nvPr/>
        </p:nvCxnSpPr>
        <p:spPr>
          <a:xfrm>
            <a:off x="8092440" y="3429000"/>
            <a:ext cx="230124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CCB55B3-5D3E-4B43-9B62-A358045C298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0401300" y="3429000"/>
            <a:ext cx="2243" cy="2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C76446A-CF62-423B-9477-63FEEBE5AF38}"/>
              </a:ext>
            </a:extLst>
          </p:cNvPr>
          <p:cNvCxnSpPr>
            <a:cxnSpLocks/>
          </p:cNvCxnSpPr>
          <p:nvPr/>
        </p:nvCxnSpPr>
        <p:spPr>
          <a:xfrm flipH="1">
            <a:off x="8092440" y="2636520"/>
            <a:ext cx="1" cy="105156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E651D4-429D-48B8-8C77-6CB96825D844}"/>
              </a:ext>
            </a:extLst>
          </p:cNvPr>
          <p:cNvSpPr/>
          <p:nvPr/>
        </p:nvSpPr>
        <p:spPr>
          <a:xfrm>
            <a:off x="10183908" y="3688080"/>
            <a:ext cx="439269" cy="234516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A2A3F8-1BA2-4113-BA40-4C3FFA78839E}"/>
              </a:ext>
            </a:extLst>
          </p:cNvPr>
          <p:cNvSpPr txBox="1"/>
          <p:nvPr/>
        </p:nvSpPr>
        <p:spPr>
          <a:xfrm>
            <a:off x="8305373" y="722753"/>
            <a:ext cx="208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6"/>
                </a:solidFill>
              </a:rPr>
              <a:t>리뷰에 대한 상세 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924EDD3-2C2C-4F58-87DF-3ED43D6CE7C2}"/>
              </a:ext>
            </a:extLst>
          </p:cNvPr>
          <p:cNvSpPr/>
          <p:nvPr/>
        </p:nvSpPr>
        <p:spPr>
          <a:xfrm>
            <a:off x="8165569" y="3688080"/>
            <a:ext cx="1112899" cy="234516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A8F53B8-DA33-40BB-AA42-8A72DCFDDE8E}"/>
              </a:ext>
            </a:extLst>
          </p:cNvPr>
          <p:cNvCxnSpPr/>
          <p:nvPr/>
        </p:nvCxnSpPr>
        <p:spPr>
          <a:xfrm flipV="1">
            <a:off x="8722659" y="1088886"/>
            <a:ext cx="0" cy="259919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786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294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-Q&amp;A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1289D04A-0F94-459F-B36D-2C235D001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8" y="1629263"/>
            <a:ext cx="6127555" cy="4539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B89769-B2C6-35EC-8D80-6209CFFC09FF}"/>
              </a:ext>
            </a:extLst>
          </p:cNvPr>
          <p:cNvSpPr txBox="1"/>
          <p:nvPr/>
        </p:nvSpPr>
        <p:spPr>
          <a:xfrm>
            <a:off x="5682401" y="6015335"/>
            <a:ext cx="521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Q&amp;A </a:t>
            </a:r>
            <a:r>
              <a:rPr lang="ko-KR" altLang="en-US" sz="1400" b="1" dirty="0">
                <a:solidFill>
                  <a:schemeClr val="accent1"/>
                </a:solidFill>
              </a:rPr>
              <a:t>게시판 글 화면</a:t>
            </a:r>
          </a:p>
        </p:txBody>
      </p:sp>
    </p:spTree>
    <p:extLst>
      <p:ext uri="{BB962C8B-B14F-4D97-AF65-F5344CB8AC3E}">
        <p14:creationId xmlns:p14="http://schemas.microsoft.com/office/powerpoint/2010/main" val="14468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4294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-Q&amp;A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E15B8C4-8118-4EBF-93F5-11A0EB6F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4" y="1597773"/>
            <a:ext cx="5715856" cy="4385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A29C1DD-C281-49B3-82E8-B184117F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927" y="1820739"/>
            <a:ext cx="5971741" cy="362262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72E3C2-F666-4402-90F2-942472BB62D8}"/>
              </a:ext>
            </a:extLst>
          </p:cNvPr>
          <p:cNvSpPr/>
          <p:nvPr/>
        </p:nvSpPr>
        <p:spPr>
          <a:xfrm>
            <a:off x="1552453" y="1976894"/>
            <a:ext cx="933891" cy="49917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883394-521F-4E63-912B-1361882D6865}"/>
              </a:ext>
            </a:extLst>
          </p:cNvPr>
          <p:cNvSpPr/>
          <p:nvPr/>
        </p:nvSpPr>
        <p:spPr>
          <a:xfrm>
            <a:off x="6142279" y="3128943"/>
            <a:ext cx="3299672" cy="30005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4FF3C9-CD33-4501-A0A3-4E2B861E3ADB}"/>
              </a:ext>
            </a:extLst>
          </p:cNvPr>
          <p:cNvSpPr txBox="1"/>
          <p:nvPr/>
        </p:nvSpPr>
        <p:spPr>
          <a:xfrm>
            <a:off x="7268309" y="1690011"/>
            <a:ext cx="5265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비공개 글일 경우 잠금으로 표기</a:t>
            </a:r>
            <a:endParaRPr lang="en-US" altLang="ko-KR" sz="1400" b="1" dirty="0">
              <a:solidFill>
                <a:schemeClr val="accent6"/>
              </a:solidFill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</a:rPr>
              <a:t>사용자 본인</a:t>
            </a:r>
            <a:r>
              <a:rPr lang="en-US" altLang="ko-KR" sz="1400" b="1" dirty="0">
                <a:solidFill>
                  <a:schemeClr val="accent6"/>
                </a:solidFill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</a:rPr>
              <a:t>또는 관리자가 아니면 </a:t>
            </a:r>
            <a:r>
              <a:rPr lang="ko-KR" altLang="en-US" sz="1400" b="1" dirty="0" err="1">
                <a:solidFill>
                  <a:schemeClr val="accent6"/>
                </a:solidFill>
              </a:rPr>
              <a:t>비밀글은</a:t>
            </a:r>
            <a:r>
              <a:rPr lang="ko-KR" altLang="en-US" sz="1400" b="1" dirty="0">
                <a:solidFill>
                  <a:schemeClr val="accent6"/>
                </a:solidFill>
              </a:rPr>
              <a:t> 볼 수 없음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7A0D06E-8498-4C41-A3F1-44783168C834}"/>
              </a:ext>
            </a:extLst>
          </p:cNvPr>
          <p:cNvCxnSpPr>
            <a:cxnSpLocks/>
          </p:cNvCxnSpPr>
          <p:nvPr/>
        </p:nvCxnSpPr>
        <p:spPr>
          <a:xfrm>
            <a:off x="2486344" y="2246180"/>
            <a:ext cx="3655935" cy="154450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83167D0-6463-4EDC-93B1-ED7F1A513452}"/>
              </a:ext>
            </a:extLst>
          </p:cNvPr>
          <p:cNvCxnSpPr>
            <a:cxnSpLocks/>
          </p:cNvCxnSpPr>
          <p:nvPr/>
        </p:nvCxnSpPr>
        <p:spPr>
          <a:xfrm>
            <a:off x="2486344" y="2246180"/>
            <a:ext cx="3609656" cy="93880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3F6D7E-4B3C-0633-8E0C-0D9821B19B47}"/>
              </a:ext>
            </a:extLst>
          </p:cNvPr>
          <p:cNvSpPr/>
          <p:nvPr/>
        </p:nvSpPr>
        <p:spPr>
          <a:xfrm>
            <a:off x="6142279" y="3632052"/>
            <a:ext cx="3299672" cy="30005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0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E6F8E4-AC3C-1BB8-3762-CEE2A6EB65C4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61CB9-AB9F-1E72-96D9-E34A9F748C67}"/>
              </a:ext>
            </a:extLst>
          </p:cNvPr>
          <p:cNvSpPr txBox="1"/>
          <p:nvPr/>
        </p:nvSpPr>
        <p:spPr>
          <a:xfrm>
            <a:off x="658903" y="6015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874BB-95B6-2522-1DF4-2BE650A7483C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76FE-5424-5B76-E32C-E2F69ED4860B}"/>
              </a:ext>
            </a:extLst>
          </p:cNvPr>
          <p:cNvSpPr txBox="1"/>
          <p:nvPr/>
        </p:nvSpPr>
        <p:spPr>
          <a:xfrm>
            <a:off x="1645272" y="688776"/>
            <a:ext cx="4281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해외직구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 및 과정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947F5E-7E65-DBBD-C866-8072B020A17B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2535A5-9BCB-0BE7-9ADA-0137267C9C45}"/>
              </a:ext>
            </a:extLst>
          </p:cNvPr>
          <p:cNvSpPr txBox="1"/>
          <p:nvPr/>
        </p:nvSpPr>
        <p:spPr>
          <a:xfrm>
            <a:off x="463939" y="1947625"/>
            <a:ext cx="120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6"/>
                </a:solidFill>
              </a:rPr>
              <a:t>직접배송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6A7750-58AE-66EF-53F7-EF012B1E2A25}"/>
              </a:ext>
            </a:extLst>
          </p:cNvPr>
          <p:cNvSpPr txBox="1"/>
          <p:nvPr/>
        </p:nvSpPr>
        <p:spPr>
          <a:xfrm>
            <a:off x="457603" y="3352950"/>
            <a:ext cx="120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배송대행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79FFA-A64F-4FCF-0F7A-CDB758441C4D}"/>
              </a:ext>
            </a:extLst>
          </p:cNvPr>
          <p:cNvSpPr txBox="1"/>
          <p:nvPr/>
        </p:nvSpPr>
        <p:spPr>
          <a:xfrm>
            <a:off x="457603" y="4805282"/>
            <a:ext cx="120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구매대행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DC8038B-CC33-4DF6-6ACB-928C1EB22420}"/>
              </a:ext>
            </a:extLst>
          </p:cNvPr>
          <p:cNvGrpSpPr/>
          <p:nvPr/>
        </p:nvGrpSpPr>
        <p:grpSpPr>
          <a:xfrm>
            <a:off x="1801188" y="1855792"/>
            <a:ext cx="10002248" cy="794283"/>
            <a:chOff x="1801188" y="1855792"/>
            <a:chExt cx="10002248" cy="79428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176ACEB-9A1D-5E1A-C956-AFA53B43204A}"/>
                </a:ext>
              </a:extLst>
            </p:cNvPr>
            <p:cNvGrpSpPr/>
            <p:nvPr/>
          </p:nvGrpSpPr>
          <p:grpSpPr>
            <a:xfrm>
              <a:off x="1801188" y="1855792"/>
              <a:ext cx="10002248" cy="794283"/>
              <a:chOff x="834285" y="1914685"/>
              <a:chExt cx="9189878" cy="794283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E2A4E038-A6AB-674D-024A-05C9960CFB2D}"/>
                  </a:ext>
                </a:extLst>
              </p:cNvPr>
              <p:cNvSpPr/>
              <p:nvPr/>
            </p:nvSpPr>
            <p:spPr>
              <a:xfrm>
                <a:off x="834285" y="1917081"/>
                <a:ext cx="1631513" cy="772957"/>
              </a:xfrm>
              <a:prstGeom prst="roundRect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해외쇼핑몰</a:t>
                </a:r>
                <a:endParaRPr lang="en-US" altLang="ko-KR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주문 및 결제</a:t>
                </a: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85E8E1A-825D-FD4E-077A-86CC72ADB26F}"/>
                  </a:ext>
                </a:extLst>
              </p:cNvPr>
              <p:cNvSpPr/>
              <p:nvPr/>
            </p:nvSpPr>
            <p:spPr>
              <a:xfrm>
                <a:off x="3003823" y="1917077"/>
                <a:ext cx="1336000" cy="772957"/>
              </a:xfrm>
              <a:prstGeom prst="roundRect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국제운송</a:t>
                </a: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5F49519F-D02E-141D-90FE-F41300E5E95B}"/>
                  </a:ext>
                </a:extLst>
              </p:cNvPr>
              <p:cNvSpPr/>
              <p:nvPr/>
            </p:nvSpPr>
            <p:spPr>
              <a:xfrm>
                <a:off x="4908980" y="1936011"/>
                <a:ext cx="1336000" cy="772957"/>
              </a:xfrm>
              <a:prstGeom prst="roundRect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통관절차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E13777E9-A5F0-6DB5-E2CF-85127D1A2D7A}"/>
                  </a:ext>
                </a:extLst>
              </p:cNvPr>
              <p:cNvSpPr/>
              <p:nvPr/>
            </p:nvSpPr>
            <p:spPr>
              <a:xfrm>
                <a:off x="6814474" y="1936010"/>
                <a:ext cx="1336000" cy="772957"/>
              </a:xfrm>
              <a:prstGeom prst="roundRect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국내배송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91D1644B-E0F6-6F36-3B80-2E8552274483}"/>
                  </a:ext>
                </a:extLst>
              </p:cNvPr>
              <p:cNvSpPr/>
              <p:nvPr/>
            </p:nvSpPr>
            <p:spPr>
              <a:xfrm>
                <a:off x="8688162" y="1914685"/>
                <a:ext cx="1336001" cy="772957"/>
              </a:xfrm>
              <a:prstGeom prst="roundRect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제품수령</a:t>
                </a:r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493FD8CC-17A9-C0C2-A3F8-4F87545171CF}"/>
                </a:ext>
              </a:extLst>
            </p:cNvPr>
            <p:cNvSpPr/>
            <p:nvPr/>
          </p:nvSpPr>
          <p:spPr>
            <a:xfrm>
              <a:off x="3751986" y="2106199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25CDBDFB-9FE8-A911-0818-3BBC4924E44E}"/>
                </a:ext>
              </a:extLst>
            </p:cNvPr>
            <p:cNvSpPr/>
            <p:nvPr/>
          </p:nvSpPr>
          <p:spPr>
            <a:xfrm>
              <a:off x="5816730" y="2106199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9AF7310C-695E-D123-E5C0-ED26360CF988}"/>
                </a:ext>
              </a:extLst>
            </p:cNvPr>
            <p:cNvSpPr/>
            <p:nvPr/>
          </p:nvSpPr>
          <p:spPr>
            <a:xfrm>
              <a:off x="7871670" y="2101708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2CD9FC7B-5A58-A78B-5010-F23EDF189852}"/>
                </a:ext>
              </a:extLst>
            </p:cNvPr>
            <p:cNvSpPr/>
            <p:nvPr/>
          </p:nvSpPr>
          <p:spPr>
            <a:xfrm>
              <a:off x="9956453" y="2108189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4F0749D-ACDF-8CB3-9FC1-EC6C6DA0E04F}"/>
              </a:ext>
            </a:extLst>
          </p:cNvPr>
          <p:cNvGrpSpPr/>
          <p:nvPr/>
        </p:nvGrpSpPr>
        <p:grpSpPr>
          <a:xfrm>
            <a:off x="1801188" y="3048376"/>
            <a:ext cx="10034768" cy="1061281"/>
            <a:chOff x="1801188" y="3048376"/>
            <a:chExt cx="10034768" cy="106128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4ED7646-F769-C802-E283-63E33ED36D76}"/>
                </a:ext>
              </a:extLst>
            </p:cNvPr>
            <p:cNvGrpSpPr/>
            <p:nvPr/>
          </p:nvGrpSpPr>
          <p:grpSpPr>
            <a:xfrm>
              <a:off x="1801188" y="3048376"/>
              <a:ext cx="10034768" cy="1061281"/>
              <a:chOff x="376884" y="3150479"/>
              <a:chExt cx="11643341" cy="784337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2B0E295-43F6-21E0-943A-3393ADBA3A2B}"/>
                  </a:ext>
                </a:extLst>
              </p:cNvPr>
              <p:cNvGrpSpPr/>
              <p:nvPr/>
            </p:nvGrpSpPr>
            <p:grpSpPr>
              <a:xfrm>
                <a:off x="376884" y="3160062"/>
                <a:ext cx="9564492" cy="774754"/>
                <a:chOff x="658903" y="1915284"/>
                <a:chExt cx="9564492" cy="774754"/>
              </a:xfrm>
              <a:grpFill/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6A5A83D3-CAA7-A724-4E8F-56210DCD80C1}"/>
                    </a:ext>
                  </a:extLst>
                </p:cNvPr>
                <p:cNvSpPr/>
                <p:nvPr/>
              </p:nvSpPr>
              <p:spPr>
                <a:xfrm>
                  <a:off x="658903" y="1917081"/>
                  <a:ext cx="1762660" cy="772957"/>
                </a:xfrm>
                <a:prstGeom prst="roundRect">
                  <a:avLst/>
                </a:prstGeom>
                <a:grp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해외쇼핑몰</a:t>
                  </a:r>
                  <a:endParaRPr lang="en-US" altLang="ko-KR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6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주문 및 결제</a:t>
                  </a:r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8D80EC02-890A-53A7-087F-D4FF4B150390}"/>
                    </a:ext>
                  </a:extLst>
                </p:cNvPr>
                <p:cNvSpPr/>
                <p:nvPr/>
              </p:nvSpPr>
              <p:spPr>
                <a:xfrm>
                  <a:off x="2781523" y="1917077"/>
                  <a:ext cx="1336001" cy="772957"/>
                </a:xfrm>
                <a:prstGeom prst="roundRect">
                  <a:avLst/>
                </a:prstGeom>
                <a:grp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배송대행 신청</a:t>
                  </a: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F9D8CE0A-3364-9E9E-C5B7-D77F8B23CE16}"/>
                    </a:ext>
                  </a:extLst>
                </p:cNvPr>
                <p:cNvSpPr/>
                <p:nvPr/>
              </p:nvSpPr>
              <p:spPr>
                <a:xfrm>
                  <a:off x="4501326" y="1917076"/>
                  <a:ext cx="1867789" cy="772957"/>
                </a:xfrm>
                <a:prstGeom prst="roundRect">
                  <a:avLst/>
                </a:prstGeom>
                <a:grp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배송대행지로 </a:t>
                  </a:r>
                  <a:endParaRPr lang="en-US" altLang="ko-KR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6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이동 및 검수</a:t>
                  </a:r>
                </a:p>
              </p:txBody>
            </p:sp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B3CD5C84-D058-B5CE-9E8C-D29829C094EC}"/>
                    </a:ext>
                  </a:extLst>
                </p:cNvPr>
                <p:cNvSpPr/>
                <p:nvPr/>
              </p:nvSpPr>
              <p:spPr>
                <a:xfrm>
                  <a:off x="6732829" y="1915284"/>
                  <a:ext cx="1560572" cy="772957"/>
                </a:xfrm>
                <a:prstGeom prst="roundRect">
                  <a:avLst/>
                </a:prstGeom>
                <a:grp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배송대행지 </a:t>
                  </a:r>
                  <a:endParaRPr lang="en-US" altLang="ko-KR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6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결제</a:t>
                  </a: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DF30F0EB-3D9F-2246-4197-F4595BB7DAD9}"/>
                    </a:ext>
                  </a:extLst>
                </p:cNvPr>
                <p:cNvSpPr/>
                <p:nvPr/>
              </p:nvSpPr>
              <p:spPr>
                <a:xfrm>
                  <a:off x="8627655" y="1915284"/>
                  <a:ext cx="1595740" cy="772957"/>
                </a:xfrm>
                <a:prstGeom prst="roundRect">
                  <a:avLst/>
                </a:prstGeom>
                <a:grp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국제운송 및 </a:t>
                  </a:r>
                  <a:endParaRPr lang="en-US" altLang="ko-KR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600" b="1" dirty="0">
                      <a:solidFill>
                        <a:schemeClr val="bg2">
                          <a:lumMod val="25000"/>
                        </a:schemeClr>
                      </a:solidFill>
                    </a:rPr>
                    <a:t>통관</a:t>
                  </a:r>
                </a:p>
              </p:txBody>
            </p:sp>
          </p:grp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C16A560-71D7-ED93-46DC-0CECF4DC7987}"/>
                  </a:ext>
                </a:extLst>
              </p:cNvPr>
              <p:cNvSpPr/>
              <p:nvPr/>
            </p:nvSpPr>
            <p:spPr>
              <a:xfrm>
                <a:off x="10257565" y="3150479"/>
                <a:ext cx="1762660" cy="772957"/>
              </a:xfrm>
              <a:prstGeom prst="roundRect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국내배송 및 </a:t>
                </a:r>
                <a:endParaRPr lang="en-US" altLang="ko-KR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제품 수령</a:t>
                </a:r>
              </a:p>
            </p:txBody>
          </p:sp>
        </p:grp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10B09D22-B5DE-289E-6F0C-2B736BCE57B1}"/>
                </a:ext>
              </a:extLst>
            </p:cNvPr>
            <p:cNvSpPr/>
            <p:nvPr/>
          </p:nvSpPr>
          <p:spPr>
            <a:xfrm>
              <a:off x="3342484" y="3480148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507CCA10-6637-53DB-62A8-D9B097AE5009}"/>
                </a:ext>
              </a:extLst>
            </p:cNvPr>
            <p:cNvSpPr/>
            <p:nvPr/>
          </p:nvSpPr>
          <p:spPr>
            <a:xfrm>
              <a:off x="4831099" y="3476408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66E433FD-4D12-DBB8-565F-7F4BAFF45BBB}"/>
                </a:ext>
              </a:extLst>
            </p:cNvPr>
            <p:cNvSpPr/>
            <p:nvPr/>
          </p:nvSpPr>
          <p:spPr>
            <a:xfrm>
              <a:off x="6772713" y="3463443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328D233B-59B4-9960-A414-8653C5A61B47}"/>
                </a:ext>
              </a:extLst>
            </p:cNvPr>
            <p:cNvSpPr/>
            <p:nvPr/>
          </p:nvSpPr>
          <p:spPr>
            <a:xfrm>
              <a:off x="8412172" y="3478953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0F68D7A4-3672-D2E0-5CF8-28FEDCA178B0}"/>
                </a:ext>
              </a:extLst>
            </p:cNvPr>
            <p:cNvSpPr/>
            <p:nvPr/>
          </p:nvSpPr>
          <p:spPr>
            <a:xfrm>
              <a:off x="10061365" y="3476408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2EE37E6-5E0D-AAE5-487F-962B4991AD5A}"/>
              </a:ext>
            </a:extLst>
          </p:cNvPr>
          <p:cNvGrpSpPr/>
          <p:nvPr/>
        </p:nvGrpSpPr>
        <p:grpSpPr>
          <a:xfrm>
            <a:off x="1801187" y="4511488"/>
            <a:ext cx="10002249" cy="964636"/>
            <a:chOff x="1801187" y="4511488"/>
            <a:chExt cx="10002249" cy="96463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70C2B8D-8870-03A3-90D5-0099CBAFE8FE}"/>
                </a:ext>
              </a:extLst>
            </p:cNvPr>
            <p:cNvGrpSpPr/>
            <p:nvPr/>
          </p:nvGrpSpPr>
          <p:grpSpPr>
            <a:xfrm>
              <a:off x="1801187" y="4511488"/>
              <a:ext cx="10002249" cy="964636"/>
              <a:chOff x="834285" y="1917077"/>
              <a:chExt cx="9217445" cy="791890"/>
            </a:xfrm>
            <a:solidFill>
              <a:schemeClr val="bg2">
                <a:lumMod val="90000"/>
              </a:schemeClr>
            </a:solidFill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AB975F6B-5C40-BA2C-35B0-FB2AB0E0BDC9}"/>
                  </a:ext>
                </a:extLst>
              </p:cNvPr>
              <p:cNvSpPr/>
              <p:nvPr/>
            </p:nvSpPr>
            <p:spPr>
              <a:xfrm>
                <a:off x="834285" y="1917081"/>
                <a:ext cx="1631513" cy="772957"/>
              </a:xfrm>
              <a:prstGeom prst="roundRect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구매대행 쇼핑몰</a:t>
                </a:r>
                <a:endParaRPr lang="en-US" altLang="ko-KR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주문 및 결제</a:t>
                </a: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047559D-E9AE-A298-6C13-D68D657AD244}"/>
                  </a:ext>
                </a:extLst>
              </p:cNvPr>
              <p:cNvSpPr/>
              <p:nvPr/>
            </p:nvSpPr>
            <p:spPr>
              <a:xfrm>
                <a:off x="2945775" y="1917077"/>
                <a:ext cx="2315731" cy="772957"/>
              </a:xfrm>
              <a:prstGeom prst="roundRect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구매대행업체</a:t>
                </a:r>
                <a:r>
                  <a:rPr lang="en-US" altLang="ko-KR" sz="1600" b="1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현지 제품 </a:t>
                </a:r>
                <a:endParaRPr lang="en-US" altLang="ko-KR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구매 및 발송</a:t>
                </a: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5147F966-6A95-894D-6C1C-66BDA89C9539}"/>
                  </a:ext>
                </a:extLst>
              </p:cNvPr>
              <p:cNvSpPr/>
              <p:nvPr/>
            </p:nvSpPr>
            <p:spPr>
              <a:xfrm>
                <a:off x="5720875" y="1936010"/>
                <a:ext cx="1115629" cy="772957"/>
              </a:xfrm>
              <a:prstGeom prst="roundRect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국제운송</a:t>
                </a: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9C132FDA-D4A1-30A3-94E8-E788648FBF52}"/>
                  </a:ext>
                </a:extLst>
              </p:cNvPr>
              <p:cNvSpPr/>
              <p:nvPr/>
            </p:nvSpPr>
            <p:spPr>
              <a:xfrm>
                <a:off x="7202567" y="1936010"/>
                <a:ext cx="1147099" cy="772957"/>
              </a:xfrm>
              <a:prstGeom prst="roundRect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통관절차</a:t>
                </a: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99EB7423-F626-10A7-0338-7F007F47EB95}"/>
                  </a:ext>
                </a:extLst>
              </p:cNvPr>
              <p:cNvSpPr/>
              <p:nvPr/>
            </p:nvSpPr>
            <p:spPr>
              <a:xfrm>
                <a:off x="8715729" y="1936010"/>
                <a:ext cx="1336001" cy="772957"/>
              </a:xfrm>
              <a:prstGeom prst="roundRect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국내배송 및</a:t>
                </a:r>
                <a:endParaRPr lang="en-US" altLang="ko-KR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algn="ctr"/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제품수령</a:t>
                </a:r>
              </a:p>
            </p:txBody>
          </p:sp>
        </p:grp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40DA0178-BD3E-9292-A353-E7EDF4ECEABD}"/>
                </a:ext>
              </a:extLst>
            </p:cNvPr>
            <p:cNvSpPr/>
            <p:nvPr/>
          </p:nvSpPr>
          <p:spPr>
            <a:xfrm>
              <a:off x="3722464" y="4897461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94DEE00F-FB53-C5CE-7C69-062A2C39AF61}"/>
                </a:ext>
              </a:extLst>
            </p:cNvPr>
            <p:cNvSpPr/>
            <p:nvPr/>
          </p:nvSpPr>
          <p:spPr>
            <a:xfrm>
              <a:off x="6720840" y="4887497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B6ACFE61-E7BD-D1E7-1FA9-8D19D1739AA4}"/>
                </a:ext>
              </a:extLst>
            </p:cNvPr>
            <p:cNvSpPr/>
            <p:nvPr/>
          </p:nvSpPr>
          <p:spPr>
            <a:xfrm>
              <a:off x="8400381" y="4897461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16D25402-1911-4984-6015-4452FBD9F6A8}"/>
                </a:ext>
              </a:extLst>
            </p:cNvPr>
            <p:cNvSpPr/>
            <p:nvPr/>
          </p:nvSpPr>
          <p:spPr>
            <a:xfrm>
              <a:off x="10044308" y="4897461"/>
              <a:ext cx="256854" cy="21575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435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프로세스 상세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F4416D-2279-DC50-79E2-C27FD79ACC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AD7C73A-30A8-4A5D-8F52-AFB14914FA72}"/>
              </a:ext>
            </a:extLst>
          </p:cNvPr>
          <p:cNvGrpSpPr/>
          <p:nvPr/>
        </p:nvGrpSpPr>
        <p:grpSpPr>
          <a:xfrm>
            <a:off x="638609" y="1442047"/>
            <a:ext cx="11278184" cy="5011271"/>
            <a:chOff x="638609" y="1442047"/>
            <a:chExt cx="11278184" cy="501127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D900D66-288D-4845-90FC-58DCAB455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609" y="1442047"/>
              <a:ext cx="5670000" cy="50112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CB27843-87CF-4BEB-A662-D66355FAC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453" y="1442047"/>
              <a:ext cx="4412538" cy="303906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9E87A59-D86F-49EF-A937-67F3817D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8453" y="4448141"/>
              <a:ext cx="3325302" cy="166019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842A540-1112-4300-8552-E7F2883D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9322" y="4502293"/>
              <a:ext cx="2697471" cy="1827319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EFD0A0-2230-4649-B6EE-79686EED3E87}"/>
              </a:ext>
            </a:extLst>
          </p:cNvPr>
          <p:cNvSpPr/>
          <p:nvPr/>
        </p:nvSpPr>
        <p:spPr>
          <a:xfrm>
            <a:off x="4832347" y="2399030"/>
            <a:ext cx="349253" cy="83312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3269CB-B0B4-4379-8ED4-C9548C5421FC}"/>
              </a:ext>
            </a:extLst>
          </p:cNvPr>
          <p:cNvSpPr/>
          <p:nvPr/>
        </p:nvSpPr>
        <p:spPr>
          <a:xfrm>
            <a:off x="4832346" y="5217087"/>
            <a:ext cx="349253" cy="83312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EE878D-3124-4847-A587-9AFD2DA5C295}"/>
              </a:ext>
            </a:extLst>
          </p:cNvPr>
          <p:cNvSpPr txBox="1"/>
          <p:nvPr/>
        </p:nvSpPr>
        <p:spPr>
          <a:xfrm>
            <a:off x="4200875" y="6082485"/>
            <a:ext cx="2233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6"/>
                </a:solidFill>
              </a:rPr>
              <a:t>답변 완료 </a:t>
            </a:r>
            <a:r>
              <a:rPr lang="en-US" altLang="ko-KR" sz="1600" b="1" dirty="0">
                <a:solidFill>
                  <a:schemeClr val="accent6"/>
                </a:solidFill>
              </a:rPr>
              <a:t>or </a:t>
            </a:r>
            <a:r>
              <a:rPr lang="ko-KR" altLang="en-US" sz="1600" b="1" dirty="0" err="1">
                <a:solidFill>
                  <a:schemeClr val="accent6"/>
                </a:solidFill>
              </a:rPr>
              <a:t>답변용글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709206-9FD0-4A15-84DA-28681F2E1AE6}"/>
              </a:ext>
            </a:extLst>
          </p:cNvPr>
          <p:cNvSpPr txBox="1"/>
          <p:nvPr/>
        </p:nvSpPr>
        <p:spPr>
          <a:xfrm>
            <a:off x="4692649" y="3254435"/>
            <a:ext cx="678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6"/>
                </a:solidFill>
              </a:rPr>
              <a:t>클릭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13C7BDE-00FC-4743-A7FF-740418745673}"/>
              </a:ext>
            </a:extLst>
          </p:cNvPr>
          <p:cNvCxnSpPr/>
          <p:nvPr/>
        </p:nvCxnSpPr>
        <p:spPr>
          <a:xfrm>
            <a:off x="5181599" y="2815590"/>
            <a:ext cx="147320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536E2C-4503-4998-8A2E-9642BAAC039E}"/>
              </a:ext>
            </a:extLst>
          </p:cNvPr>
          <p:cNvSpPr txBox="1"/>
          <p:nvPr/>
        </p:nvSpPr>
        <p:spPr>
          <a:xfrm>
            <a:off x="7485636" y="1359821"/>
            <a:ext cx="2197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6"/>
                </a:solidFill>
              </a:rPr>
              <a:t>작성페이지로 이동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9BC252-D06B-494E-83D9-E0F2EF63F0E5}"/>
              </a:ext>
            </a:extLst>
          </p:cNvPr>
          <p:cNvSpPr/>
          <p:nvPr/>
        </p:nvSpPr>
        <p:spPr>
          <a:xfrm>
            <a:off x="8584434" y="4887897"/>
            <a:ext cx="349253" cy="8919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01660E-CE5F-4E99-9E61-A3559A710CD7}"/>
              </a:ext>
            </a:extLst>
          </p:cNvPr>
          <p:cNvSpPr/>
          <p:nvPr/>
        </p:nvSpPr>
        <p:spPr>
          <a:xfrm>
            <a:off x="6654800" y="4230449"/>
            <a:ext cx="3403600" cy="19651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AED9FB9-DDC9-448B-BA64-FF25BE457F56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8356600" y="4426961"/>
            <a:ext cx="227834" cy="50553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5D3925B-FC6A-4C9E-9495-34D001260404}"/>
              </a:ext>
            </a:extLst>
          </p:cNvPr>
          <p:cNvCxnSpPr>
            <a:cxnSpLocks/>
          </p:cNvCxnSpPr>
          <p:nvPr/>
        </p:nvCxnSpPr>
        <p:spPr>
          <a:xfrm>
            <a:off x="8933687" y="4945047"/>
            <a:ext cx="2578863" cy="119078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508895-E56C-427A-A46E-00641B490F86}"/>
              </a:ext>
            </a:extLst>
          </p:cNvPr>
          <p:cNvSpPr/>
          <p:nvPr/>
        </p:nvSpPr>
        <p:spPr>
          <a:xfrm>
            <a:off x="11512551" y="4951925"/>
            <a:ext cx="273050" cy="20427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09F1AD-EA73-4CD0-BBE8-522C8BDE0EA9}"/>
              </a:ext>
            </a:extLst>
          </p:cNvPr>
          <p:cNvSpPr txBox="1"/>
          <p:nvPr/>
        </p:nvSpPr>
        <p:spPr>
          <a:xfrm>
            <a:off x="7448213" y="6082485"/>
            <a:ext cx="446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6"/>
                </a:solidFill>
              </a:rPr>
              <a:t>미답변</a:t>
            </a:r>
            <a:r>
              <a:rPr lang="ko-KR" altLang="en-US" sz="1600" b="1" dirty="0">
                <a:solidFill>
                  <a:schemeClr val="accent6"/>
                </a:solidFill>
              </a:rPr>
              <a:t> 목록 </a:t>
            </a:r>
            <a:r>
              <a:rPr lang="en-US" altLang="ko-KR" sz="1600" b="1" dirty="0">
                <a:solidFill>
                  <a:schemeClr val="accent6"/>
                </a:solidFill>
              </a:rPr>
              <a:t>-&gt;</a:t>
            </a:r>
            <a:r>
              <a:rPr lang="ko-KR" altLang="en-US" sz="1600" b="1" dirty="0">
                <a:solidFill>
                  <a:schemeClr val="accent6"/>
                </a:solidFill>
              </a:rPr>
              <a:t> 답변완료와 답변용 글로 변경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ED44C2-000B-4607-8D95-7783B3ACF0E2}"/>
              </a:ext>
            </a:extLst>
          </p:cNvPr>
          <p:cNvSpPr txBox="1"/>
          <p:nvPr/>
        </p:nvSpPr>
        <p:spPr>
          <a:xfrm>
            <a:off x="10087162" y="1698375"/>
            <a:ext cx="1811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답글의 공개여부는 작성자의 글에 따라 바뀐다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CB9D9-85E2-2F52-4FE5-9AD05D296AB7}"/>
              </a:ext>
            </a:extLst>
          </p:cNvPr>
          <p:cNvSpPr txBox="1"/>
          <p:nvPr/>
        </p:nvSpPr>
        <p:spPr>
          <a:xfrm>
            <a:off x="1645272" y="688776"/>
            <a:ext cx="4294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주요기술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-Q&amp;A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3557858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점검 체크리스트 및 수행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5115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점검 테스트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7B00A0-906D-9730-5CB4-5F3B30FE890B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67C5623-C7A7-7D5E-A351-81EB4F8FB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70" y="1244673"/>
            <a:ext cx="8312575" cy="54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03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보완사항 및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느낀점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6465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보완사항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배송대행 일별 조회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미구현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083BDDB-96B1-01E3-D434-7AB99A82965F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3FDA9028-A301-232C-5DAC-CAB7DF8F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" y="1576862"/>
            <a:ext cx="4582793" cy="459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93B70D9-61DD-45C4-1085-E366AF42E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" b="18958"/>
          <a:stretch/>
        </p:blipFill>
        <p:spPr bwMode="auto">
          <a:xfrm>
            <a:off x="5762484" y="1576862"/>
            <a:ext cx="5956302" cy="322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FE2CE-C90B-FFA9-361D-7DBC1EA3D205}"/>
              </a:ext>
            </a:extLst>
          </p:cNvPr>
          <p:cNvSpPr txBox="1"/>
          <p:nvPr/>
        </p:nvSpPr>
        <p:spPr>
          <a:xfrm>
            <a:off x="7383091" y="4781290"/>
            <a:ext cx="4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구매대행서에 대한 </a:t>
            </a:r>
            <a:r>
              <a:rPr lang="ko-KR" altLang="en-US" sz="1600" b="1" dirty="0" err="1"/>
              <a:t>일자별</a:t>
            </a:r>
            <a:r>
              <a:rPr lang="ko-KR" altLang="en-US" sz="1600" b="1" dirty="0"/>
              <a:t> 정산 내역만 존재</a:t>
            </a:r>
          </a:p>
        </p:txBody>
      </p:sp>
    </p:spTree>
    <p:extLst>
      <p:ext uri="{BB962C8B-B14F-4D97-AF65-F5344CB8AC3E}">
        <p14:creationId xmlns:p14="http://schemas.microsoft.com/office/powerpoint/2010/main" val="633900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보완사항 및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느낀점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5298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보완사항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포인트 기능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미구현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083BDDB-96B1-01E3-D434-7AB99A82965F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2BA8C4F-3339-B232-F259-ADE4CBEE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850" y="1939758"/>
            <a:ext cx="3581900" cy="21148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555F56-66E1-8F38-5E77-F84F265EF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1" r="2537" b="4064"/>
          <a:stretch/>
        </p:blipFill>
        <p:spPr>
          <a:xfrm>
            <a:off x="1645270" y="1939758"/>
            <a:ext cx="4015791" cy="388569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D416CA-DA54-D1F0-EDEA-4C3280337EE1}"/>
              </a:ext>
            </a:extLst>
          </p:cNvPr>
          <p:cNvCxnSpPr/>
          <p:nvPr/>
        </p:nvCxnSpPr>
        <p:spPr>
          <a:xfrm>
            <a:off x="1910995" y="5476126"/>
            <a:ext cx="5959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050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20892-0811-58DE-4D64-BB3290E3ACE9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9D87B-0310-8079-F079-87030A41AA39}"/>
              </a:ext>
            </a:extLst>
          </p:cNvPr>
          <p:cNvSpPr txBox="1"/>
          <p:nvPr/>
        </p:nvSpPr>
        <p:spPr>
          <a:xfrm>
            <a:off x="638609" y="601592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BF71-088A-AE2A-48DF-333A84D6FD24}"/>
              </a:ext>
            </a:extLst>
          </p:cNvPr>
          <p:cNvSpPr txBox="1"/>
          <p:nvPr/>
        </p:nvSpPr>
        <p:spPr>
          <a:xfrm>
            <a:off x="1645270" y="447703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보완사항 및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느낀점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D6C50-5659-D223-7F2F-6032E4E00FB6}"/>
              </a:ext>
            </a:extLst>
          </p:cNvPr>
          <p:cNvSpPr txBox="1"/>
          <p:nvPr/>
        </p:nvSpPr>
        <p:spPr>
          <a:xfrm>
            <a:off x="1645272" y="68877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느낀점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6D7D9C-06E7-613A-3645-8DFB816A949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E7055D6-D166-FFC5-1DCF-6CE3F8522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00"/>
                    </a14:imgEffect>
                    <a14:imgEffect>
                      <a14:saturation sat="96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957"/>
          <a:stretch/>
        </p:blipFill>
        <p:spPr>
          <a:xfrm>
            <a:off x="8815387" y="3429000"/>
            <a:ext cx="3052763" cy="3096752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65000"/>
                <a:alpha val="99000"/>
              </a:scheme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1597DB-203E-CE6C-D141-2F93B4F5BE36}"/>
              </a:ext>
            </a:extLst>
          </p:cNvPr>
          <p:cNvSpPr/>
          <p:nvPr/>
        </p:nvSpPr>
        <p:spPr>
          <a:xfrm>
            <a:off x="1424077" y="2008301"/>
            <a:ext cx="6301992" cy="774804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목표를 이뤄내는 과정이 어려움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640941D-067E-DB69-AC90-A04E3DAFB1FE}"/>
              </a:ext>
            </a:extLst>
          </p:cNvPr>
          <p:cNvSpPr/>
          <p:nvPr/>
        </p:nvSpPr>
        <p:spPr>
          <a:xfrm>
            <a:off x="1424077" y="3118216"/>
            <a:ext cx="6301992" cy="774804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기획의 중요성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6E8251-0124-8202-6294-C62077526C39}"/>
              </a:ext>
            </a:extLst>
          </p:cNvPr>
          <p:cNvSpPr/>
          <p:nvPr/>
        </p:nvSpPr>
        <p:spPr>
          <a:xfrm>
            <a:off x="1424077" y="4226426"/>
            <a:ext cx="6301992" cy="774804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개발 프로세스 일정과 실제 개발 속도의 차이</a:t>
            </a:r>
          </a:p>
        </p:txBody>
      </p:sp>
    </p:spTree>
    <p:extLst>
      <p:ext uri="{BB962C8B-B14F-4D97-AF65-F5344CB8AC3E}">
        <p14:creationId xmlns:p14="http://schemas.microsoft.com/office/powerpoint/2010/main" val="160853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E6F8E4-AC3C-1BB8-3762-CEE2A6EB65C4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61CB9-AB9F-1E72-96D9-E34A9F748C67}"/>
              </a:ext>
            </a:extLst>
          </p:cNvPr>
          <p:cNvSpPr txBox="1"/>
          <p:nvPr/>
        </p:nvSpPr>
        <p:spPr>
          <a:xfrm>
            <a:off x="658903" y="6015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874BB-95B6-2522-1DF4-2BE650A7483C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76FE-5424-5B76-E32C-E2F69ED4860B}"/>
              </a:ext>
            </a:extLst>
          </p:cNvPr>
          <p:cNvSpPr txBox="1"/>
          <p:nvPr/>
        </p:nvSpPr>
        <p:spPr>
          <a:xfrm>
            <a:off x="1645272" y="688776"/>
            <a:ext cx="447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구매대행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배송대행 차이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947F5E-7E65-DBBD-C866-8072B020A17B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41059AD-2138-A6A2-A0C7-EDFC32D012A9}"/>
              </a:ext>
            </a:extLst>
          </p:cNvPr>
          <p:cNvSpPr/>
          <p:nvPr/>
        </p:nvSpPr>
        <p:spPr>
          <a:xfrm>
            <a:off x="1196280" y="2457450"/>
            <a:ext cx="4471096" cy="2847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gg sans"/>
              </a:rPr>
              <a:t>-   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gg sans"/>
              </a:rPr>
              <a:t>관리자가 해</a:t>
            </a:r>
            <a:r>
              <a:rPr lang="ko-KR" alt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gg sans"/>
              </a:rPr>
              <a:t>외에서 물품 구매</a:t>
            </a:r>
            <a:endParaRPr lang="en-US" altLang="ko-KR" b="1" i="0" dirty="0">
              <a:solidFill>
                <a:schemeClr val="bg2">
                  <a:lumMod val="25000"/>
                </a:schemeClr>
              </a:solidFill>
              <a:effectLst/>
              <a:latin typeface="gg sans"/>
            </a:endParaRPr>
          </a:p>
          <a:p>
            <a:pPr marL="285750" indent="-285750">
              <a:buFontTx/>
              <a:buChar char="-"/>
            </a:pPr>
            <a:r>
              <a:rPr lang="ko-KR" alt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gg sans"/>
              </a:rPr>
              <a:t>해외 → 한국으로 배송</a:t>
            </a:r>
            <a:endParaRPr lang="en-US" altLang="ko-KR" b="1" i="0" dirty="0">
              <a:solidFill>
                <a:schemeClr val="bg2">
                  <a:lumMod val="25000"/>
                </a:schemeClr>
              </a:solidFill>
              <a:effectLst/>
              <a:latin typeface="gg sans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gg sans"/>
              </a:rPr>
              <a:t>구매의 모든 과정을 </a:t>
            </a:r>
            <a:r>
              <a:rPr lang="ko-KR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gg sans"/>
              </a:rPr>
              <a:t>대행</a:t>
            </a:r>
            <a:r>
              <a:rPr lang="ko-KR" alt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gg sans"/>
              </a:rPr>
              <a:t>해주는 역할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D0EC8E7-8404-1D5A-540F-EFD641AE389E}"/>
              </a:ext>
            </a:extLst>
          </p:cNvPr>
          <p:cNvSpPr/>
          <p:nvPr/>
        </p:nvSpPr>
        <p:spPr>
          <a:xfrm>
            <a:off x="6787455" y="2419350"/>
            <a:ext cx="4471096" cy="2847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bg2">
                  <a:lumMod val="25000"/>
                </a:schemeClr>
              </a:solidFill>
              <a:latin typeface="gg sans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bg2">
                  <a:lumMod val="25000"/>
                </a:schemeClr>
              </a:solidFill>
              <a:latin typeface="gg sans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gg sans"/>
              </a:rPr>
              <a:t>고객이 해외에서 물품 구매</a:t>
            </a:r>
            <a:endParaRPr lang="en-US" altLang="ko-KR" b="1" i="0" dirty="0">
              <a:solidFill>
                <a:schemeClr val="bg2">
                  <a:lumMod val="25000"/>
                </a:schemeClr>
              </a:solidFill>
              <a:effectLst/>
              <a:latin typeface="gg sans"/>
            </a:endParaRPr>
          </a:p>
          <a:p>
            <a:pPr marL="285750" indent="-285750">
              <a:buFontTx/>
              <a:buChar char="-"/>
            </a:pPr>
            <a:r>
              <a:rPr lang="ko-KR" alt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gg sans"/>
              </a:rPr>
              <a:t>해외 → 한국으로 배송</a:t>
            </a:r>
            <a:endParaRPr lang="en-US" altLang="ko-KR" b="1" i="0" dirty="0">
              <a:solidFill>
                <a:schemeClr val="bg2">
                  <a:lumMod val="25000"/>
                </a:schemeClr>
              </a:solidFill>
              <a:effectLst/>
              <a:latin typeface="gg sans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gg sans"/>
              </a:rPr>
              <a:t>배송 </a:t>
            </a:r>
            <a:r>
              <a:rPr lang="ko-KR" alt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gg sans"/>
              </a:rPr>
              <a:t>대행을 </a:t>
            </a:r>
            <a:r>
              <a:rPr lang="ko-KR" alt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gg sans"/>
              </a:rPr>
              <a:t>해주는 역할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b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</a:b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7E6F0D-20AF-5EFD-BBDF-6B467688105B}"/>
              </a:ext>
            </a:extLst>
          </p:cNvPr>
          <p:cNvSpPr/>
          <p:nvPr/>
        </p:nvSpPr>
        <p:spPr>
          <a:xfrm>
            <a:off x="2127010" y="2098573"/>
            <a:ext cx="2609636" cy="6986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구매대행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785277-3AF8-5CE1-0183-49588BAF1B44}"/>
              </a:ext>
            </a:extLst>
          </p:cNvPr>
          <p:cNvSpPr/>
          <p:nvPr/>
        </p:nvSpPr>
        <p:spPr>
          <a:xfrm>
            <a:off x="7718185" y="2070029"/>
            <a:ext cx="2609636" cy="6986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배송대행</a:t>
            </a:r>
          </a:p>
        </p:txBody>
      </p:sp>
    </p:spTree>
    <p:extLst>
      <p:ext uri="{BB962C8B-B14F-4D97-AF65-F5344CB8AC3E}">
        <p14:creationId xmlns:p14="http://schemas.microsoft.com/office/powerpoint/2010/main" val="151998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B705BBA-126B-0867-7A50-0B9B2C303616}"/>
              </a:ext>
            </a:extLst>
          </p:cNvPr>
          <p:cNvSpPr/>
          <p:nvPr/>
        </p:nvSpPr>
        <p:spPr>
          <a:xfrm>
            <a:off x="495298" y="501294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FC1F3-34A6-C7DD-C205-192F9D88FFCC}"/>
              </a:ext>
            </a:extLst>
          </p:cNvPr>
          <p:cNvSpPr txBox="1"/>
          <p:nvPr/>
        </p:nvSpPr>
        <p:spPr>
          <a:xfrm>
            <a:off x="658903" y="6015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6AFAC-FD57-4E26-BB5E-2A6E9F40AC97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A3B4A-429E-4FF6-6112-4FDF4F96F036}"/>
              </a:ext>
            </a:extLst>
          </p:cNvPr>
          <p:cNvSpPr txBox="1"/>
          <p:nvPr/>
        </p:nvSpPr>
        <p:spPr>
          <a:xfrm>
            <a:off x="1645272" y="688776"/>
            <a:ext cx="4448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인원 구성 및 역할 분담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76C06-DDB8-35A2-8D65-5B2CD8B8F5FC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F4E691-88B1-098C-338C-41DC0BA09D5A}"/>
              </a:ext>
            </a:extLst>
          </p:cNvPr>
          <p:cNvSpPr txBox="1"/>
          <p:nvPr/>
        </p:nvSpPr>
        <p:spPr>
          <a:xfrm>
            <a:off x="2713703" y="2122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482785-E5DB-2E13-EF31-EF36A0055BFB}"/>
              </a:ext>
            </a:extLst>
          </p:cNvPr>
          <p:cNvSpPr/>
          <p:nvPr/>
        </p:nvSpPr>
        <p:spPr>
          <a:xfrm>
            <a:off x="1227706" y="1904735"/>
            <a:ext cx="9835179" cy="39335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377964-3AB1-FD64-E9C4-74C215831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64764"/>
              </p:ext>
            </p:extLst>
          </p:nvPr>
        </p:nvGraphicFramePr>
        <p:xfrm>
          <a:off x="1910993" y="2297781"/>
          <a:ext cx="8620018" cy="32004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1797977">
                  <a:extLst>
                    <a:ext uri="{9D8B030D-6E8A-4147-A177-3AD203B41FA5}">
                      <a16:colId xmlns:a16="http://schemas.microsoft.com/office/drawing/2014/main" val="2130672854"/>
                    </a:ext>
                  </a:extLst>
                </a:gridCol>
                <a:gridCol w="6822041">
                  <a:extLst>
                    <a:ext uri="{9D8B030D-6E8A-4147-A177-3AD203B41FA5}">
                      <a16:colId xmlns:a16="http://schemas.microsoft.com/office/drawing/2014/main" val="3585566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장서윤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 </a:t>
                      </a:r>
                      <a:r>
                        <a:rPr lang="en-US" altLang="ko-KR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총괄</a:t>
                      </a:r>
                      <a:endParaRPr lang="en-US" altLang="ko-KR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HTML/CSS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를 이용한 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템플릿 제작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101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권용남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ERD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로그인 기능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-</a:t>
                      </a:r>
                      <a:r>
                        <a:rPr lang="ko-KR" altLang="en-US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일자별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정산내역 기능 구현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960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김현우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UI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리뷰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고객센터 게시판 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CRUD 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구현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47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심현정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FLOW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관리자의 배송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구매대행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CRUD 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구현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20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이예림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ERD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유저 배송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구매대행 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CRUD, 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결제기능</a:t>
                      </a:r>
                      <a:r>
                        <a:rPr lang="en-US" altLang="ko-KR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마이페이지 구현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2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93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B705BBA-126B-0867-7A50-0B9B2C303616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FC1F3-34A6-C7DD-C205-192F9D88FFCC}"/>
              </a:ext>
            </a:extLst>
          </p:cNvPr>
          <p:cNvSpPr txBox="1"/>
          <p:nvPr/>
        </p:nvSpPr>
        <p:spPr>
          <a:xfrm>
            <a:off x="658903" y="6015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6AFAC-FD57-4E26-BB5E-2A6E9F40AC97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A3B4A-429E-4FF6-6112-4FDF4F96F036}"/>
              </a:ext>
            </a:extLst>
          </p:cNvPr>
          <p:cNvSpPr txBox="1"/>
          <p:nvPr/>
        </p:nvSpPr>
        <p:spPr>
          <a:xfrm>
            <a:off x="1645272" y="688776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진행과정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76C06-DDB8-35A2-8D65-5B2CD8B8F5FC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53BA9E5-A13B-6118-CB46-6E86FB9DD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8" y="1370587"/>
            <a:ext cx="7103259" cy="54874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7C6771-CBB5-7428-D011-9A1234D6B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921" y="1370587"/>
            <a:ext cx="2824642" cy="548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7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896D733-B83A-5035-67AA-B301BBA49333}"/>
              </a:ext>
            </a:extLst>
          </p:cNvPr>
          <p:cNvSpPr/>
          <p:nvPr/>
        </p:nvSpPr>
        <p:spPr>
          <a:xfrm>
            <a:off x="4461564" y="2133432"/>
            <a:ext cx="3125846" cy="30377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0DDEED4-AD56-B147-EDC5-BC4F417596EE}"/>
              </a:ext>
            </a:extLst>
          </p:cNvPr>
          <p:cNvSpPr/>
          <p:nvPr/>
        </p:nvSpPr>
        <p:spPr>
          <a:xfrm>
            <a:off x="891240" y="2150231"/>
            <a:ext cx="3125846" cy="30377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B705BBA-126B-0867-7A50-0B9B2C303616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FC1F3-34A6-C7DD-C205-192F9D88FFCC}"/>
              </a:ext>
            </a:extLst>
          </p:cNvPr>
          <p:cNvSpPr txBox="1"/>
          <p:nvPr/>
        </p:nvSpPr>
        <p:spPr>
          <a:xfrm>
            <a:off x="658903" y="6015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6AFAC-FD57-4E26-BB5E-2A6E9F40AC97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A3B4A-429E-4FF6-6112-4FDF4F96F036}"/>
              </a:ext>
            </a:extLst>
          </p:cNvPr>
          <p:cNvSpPr txBox="1"/>
          <p:nvPr/>
        </p:nvSpPr>
        <p:spPr>
          <a:xfrm>
            <a:off x="1645272" y="688776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개발환경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91196B-E038-DC75-8762-D9469477EFF7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pring Boot — Introdução. O Spring foi desenvolvido por um… | by Felipe da  Rosa | Medium">
            <a:extLst>
              <a:ext uri="{FF2B5EF4-FFF2-40B4-BE49-F238E27FC236}">
                <a16:creationId xmlns:a16="http://schemas.microsoft.com/office/drawing/2014/main" id="{5F1807FE-F51F-E24F-3C9E-02DADEA4B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3" r="23454" b="39474"/>
          <a:stretch/>
        </p:blipFill>
        <p:spPr bwMode="auto">
          <a:xfrm>
            <a:off x="1182790" y="2599921"/>
            <a:ext cx="632866" cy="60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41D5A6-EE91-C94E-F648-AEF10EB2308D}"/>
              </a:ext>
            </a:extLst>
          </p:cNvPr>
          <p:cNvSpPr txBox="1"/>
          <p:nvPr/>
        </p:nvSpPr>
        <p:spPr>
          <a:xfrm>
            <a:off x="1880336" y="2605355"/>
            <a:ext cx="13324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egoe UI Variable Small Semibol" pitchFamily="2" charset="0"/>
              </a:rPr>
              <a:t>Spring Boot</a:t>
            </a:r>
          </a:p>
          <a:p>
            <a:r>
              <a:rPr lang="en-US" altLang="ko-KR" sz="1400" dirty="0">
                <a:latin typeface="Segoe UI Variable Small Semibol" pitchFamily="2" charset="0"/>
              </a:rPr>
              <a:t>- Ver 3.2 </a:t>
            </a:r>
            <a:endParaRPr lang="ko-KR" altLang="en-US" sz="1400" dirty="0">
              <a:latin typeface="Segoe UI Variable Small Semibol" pitchFamily="2" charset="0"/>
            </a:endParaRPr>
          </a:p>
        </p:txBody>
      </p:sp>
      <p:pic>
        <p:nvPicPr>
          <p:cNvPr id="1032" name="Picture 8" descr="DBeaver - 편리한 DB 관리 도구">
            <a:extLst>
              <a:ext uri="{FF2B5EF4-FFF2-40B4-BE49-F238E27FC236}">
                <a16:creationId xmlns:a16="http://schemas.microsoft.com/office/drawing/2014/main" id="{F2CC0FCF-DB79-1D9F-2E68-40642B889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2" t="18229" r="71073" b="9390"/>
          <a:stretch/>
        </p:blipFill>
        <p:spPr bwMode="auto">
          <a:xfrm>
            <a:off x="1182790" y="3352733"/>
            <a:ext cx="613287" cy="7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ava - 인프런 | 학습하기">
            <a:extLst>
              <a:ext uri="{FF2B5EF4-FFF2-40B4-BE49-F238E27FC236}">
                <a16:creationId xmlns:a16="http://schemas.microsoft.com/office/drawing/2014/main" id="{DBAE7D5C-C45F-6859-163D-F03F9485D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8" r="29254"/>
          <a:stretch/>
        </p:blipFill>
        <p:spPr bwMode="auto">
          <a:xfrm>
            <a:off x="4912127" y="2515396"/>
            <a:ext cx="512345" cy="7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58AD8-8870-1765-12F7-885AE2C53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8" y="4202776"/>
            <a:ext cx="613288" cy="6079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035FEB-61AD-58DB-F62B-C95F7889F8D7}"/>
              </a:ext>
            </a:extLst>
          </p:cNvPr>
          <p:cNvSpPr txBox="1"/>
          <p:nvPr/>
        </p:nvSpPr>
        <p:spPr>
          <a:xfrm>
            <a:off x="1880336" y="3349873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Segoe UI Variable Small Semibol" pitchFamily="2" charset="0"/>
              </a:rPr>
              <a:t>DBeaver</a:t>
            </a:r>
            <a:endParaRPr lang="en-US" altLang="ko-KR" sz="1600" dirty="0">
              <a:latin typeface="Segoe UI Variable Small Semibol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E2FD-CA3B-E4C2-FDB1-B4A7ED95932E}"/>
              </a:ext>
            </a:extLst>
          </p:cNvPr>
          <p:cNvSpPr txBox="1"/>
          <p:nvPr/>
        </p:nvSpPr>
        <p:spPr>
          <a:xfrm>
            <a:off x="1890568" y="4176771"/>
            <a:ext cx="2000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egoe UI Variable Small Semibol" pitchFamily="2" charset="0"/>
              </a:rPr>
              <a:t>Visual Studio Code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3BE303-1AF2-485D-3048-CF0BA4F48A9B}"/>
              </a:ext>
            </a:extLst>
          </p:cNvPr>
          <p:cNvSpPr/>
          <p:nvPr/>
        </p:nvSpPr>
        <p:spPr>
          <a:xfrm>
            <a:off x="1548502" y="5180240"/>
            <a:ext cx="1712374" cy="69815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</a:rPr>
              <a:t>개발환경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158940-3F06-AB82-AEC2-83599775F4EA}"/>
              </a:ext>
            </a:extLst>
          </p:cNvPr>
          <p:cNvSpPr/>
          <p:nvPr/>
        </p:nvSpPr>
        <p:spPr>
          <a:xfrm>
            <a:off x="5168300" y="5171194"/>
            <a:ext cx="1712374" cy="69815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</a:rPr>
              <a:t>사용언어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ABB720-70EF-3F72-5F30-3BDF4F7400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89" y="3386489"/>
            <a:ext cx="676022" cy="676022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BDEE10C-AC20-E6BD-778F-1A7815A1384B}"/>
              </a:ext>
            </a:extLst>
          </p:cNvPr>
          <p:cNvSpPr/>
          <p:nvPr/>
        </p:nvSpPr>
        <p:spPr>
          <a:xfrm>
            <a:off x="8191742" y="2133432"/>
            <a:ext cx="3125846" cy="30377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30" descr="What is GitHub? — Pythia Foundations">
            <a:extLst>
              <a:ext uri="{FF2B5EF4-FFF2-40B4-BE49-F238E27FC236}">
                <a16:creationId xmlns:a16="http://schemas.microsoft.com/office/drawing/2014/main" id="{3657D72F-7623-1A32-C0DB-547AEF09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809" y="2599921"/>
            <a:ext cx="1195856" cy="67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0A06916-F120-FAC9-B6AC-8A902B71CDC7}"/>
              </a:ext>
            </a:extLst>
          </p:cNvPr>
          <p:cNvSpPr/>
          <p:nvPr/>
        </p:nvSpPr>
        <p:spPr>
          <a:xfrm>
            <a:off x="8296499" y="5166835"/>
            <a:ext cx="2916332" cy="69815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</a:rPr>
              <a:t>형상관리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</a:rPr>
              <a:t>&amp;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</a:rPr>
              <a:t> 디자인</a:t>
            </a: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ADDB4F86-5027-DDEA-3B11-B40CA9DFE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062" y="745390"/>
            <a:ext cx="333348" cy="333348"/>
          </a:xfrm>
          <a:prstGeom prst="rect">
            <a:avLst/>
          </a:prstGeom>
        </p:spPr>
      </p:pic>
      <p:pic>
        <p:nvPicPr>
          <p:cNvPr id="24" name="그림 23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F52EBA82-E76C-1AF4-51C9-C553E17F38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44" y="4122079"/>
            <a:ext cx="1019063" cy="556408"/>
          </a:xfrm>
          <a:prstGeom prst="rect">
            <a:avLst/>
          </a:prstGeom>
        </p:spPr>
      </p:pic>
      <p:pic>
        <p:nvPicPr>
          <p:cNvPr id="31" name="그림 30" descr="로고, 상징, 폰트, 번호이(가) 표시된 사진&#10;&#10;자동 생성된 설명">
            <a:extLst>
              <a:ext uri="{FF2B5EF4-FFF2-40B4-BE49-F238E27FC236}">
                <a16:creationId xmlns:a16="http://schemas.microsoft.com/office/drawing/2014/main" id="{879FA523-18B0-F69E-FC4E-0A5BFC7160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56" y="3795768"/>
            <a:ext cx="581760" cy="581760"/>
          </a:xfrm>
          <a:prstGeom prst="rect">
            <a:avLst/>
          </a:prstGeom>
        </p:spPr>
      </p:pic>
      <p:pic>
        <p:nvPicPr>
          <p:cNvPr id="33" name="그림 32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C999550-D99A-9444-5A1F-446096AE5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871" y="2643772"/>
            <a:ext cx="578418" cy="578418"/>
          </a:xfrm>
          <a:prstGeom prst="rect">
            <a:avLst/>
          </a:prstGeom>
        </p:spPr>
      </p:pic>
      <p:pic>
        <p:nvPicPr>
          <p:cNvPr id="35" name="그림 34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56586AD2-DF8F-9AB4-5CE1-690B7EF34A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941" y="3386489"/>
            <a:ext cx="666402" cy="666402"/>
          </a:xfrm>
          <a:prstGeom prst="rect">
            <a:avLst/>
          </a:prstGeom>
        </p:spPr>
      </p:pic>
      <p:pic>
        <p:nvPicPr>
          <p:cNvPr id="37" name="그림 36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0E746CF3-057C-C7BC-7AF8-38B7AB7442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318" y="4166790"/>
            <a:ext cx="1423219" cy="635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151C43-AFF8-EB3C-26D7-225AA03F8929}"/>
              </a:ext>
            </a:extLst>
          </p:cNvPr>
          <p:cNvSpPr txBox="1"/>
          <p:nvPr/>
        </p:nvSpPr>
        <p:spPr>
          <a:xfrm>
            <a:off x="5890783" y="4124489"/>
            <a:ext cx="955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egoe UI Variable Small Semibol" pitchFamily="2" charset="0"/>
              </a:rPr>
              <a:t>Oracle</a:t>
            </a:r>
          </a:p>
          <a:p>
            <a:r>
              <a:rPr lang="en-US" altLang="ko-KR" sz="1400" dirty="0">
                <a:latin typeface="Segoe UI Variable Small Semibol" pitchFamily="2" charset="0"/>
              </a:rPr>
              <a:t>- Ver 11g </a:t>
            </a:r>
            <a:endParaRPr lang="ko-KR" altLang="en-US" sz="1400" dirty="0">
              <a:latin typeface="Segoe UI Variable Small Semibo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79A6A-0645-0357-83C1-E8B86F7554EC}"/>
              </a:ext>
            </a:extLst>
          </p:cNvPr>
          <p:cNvSpPr txBox="1"/>
          <p:nvPr/>
        </p:nvSpPr>
        <p:spPr>
          <a:xfrm>
            <a:off x="5890783" y="2558370"/>
            <a:ext cx="8675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egoe UI Variable Small Semibol" pitchFamily="2" charset="0"/>
              </a:rPr>
              <a:t>Java</a:t>
            </a:r>
          </a:p>
          <a:p>
            <a:r>
              <a:rPr lang="en-US" altLang="ko-KR" sz="1400" dirty="0">
                <a:latin typeface="Segoe UI Variable Small Semibol" pitchFamily="2" charset="0"/>
              </a:rPr>
              <a:t>- Ver 17 </a:t>
            </a:r>
            <a:endParaRPr lang="ko-KR" altLang="en-US" sz="1400" dirty="0">
              <a:latin typeface="Segoe UI Variable Small Semibol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95C88-65CD-7AC2-843A-1F352DC6157E}"/>
              </a:ext>
            </a:extLst>
          </p:cNvPr>
          <p:cNvSpPr txBox="1"/>
          <p:nvPr/>
        </p:nvSpPr>
        <p:spPr>
          <a:xfrm>
            <a:off x="5875036" y="3386489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egoe UI Variable Small Semibol" pitchFamily="2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86126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B705BBA-126B-0867-7A50-0B9B2C303616}"/>
              </a:ext>
            </a:extLst>
          </p:cNvPr>
          <p:cNvSpPr/>
          <p:nvPr/>
        </p:nvSpPr>
        <p:spPr>
          <a:xfrm>
            <a:off x="495298" y="484286"/>
            <a:ext cx="986367" cy="533400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FC1F3-34A6-C7DD-C205-192F9D88FFCC}"/>
              </a:ext>
            </a:extLst>
          </p:cNvPr>
          <p:cNvSpPr txBox="1"/>
          <p:nvPr/>
        </p:nvSpPr>
        <p:spPr>
          <a:xfrm>
            <a:off x="658903" y="6015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6AFAC-FD57-4E26-BB5E-2A6E9F40AC97}"/>
              </a:ext>
            </a:extLst>
          </p:cNvPr>
          <p:cNvSpPr txBox="1"/>
          <p:nvPr/>
        </p:nvSpPr>
        <p:spPr>
          <a:xfrm>
            <a:off x="1645270" y="44770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A3B4A-429E-4FF6-6112-4FDF4F96F036}"/>
              </a:ext>
            </a:extLst>
          </p:cNvPr>
          <p:cNvSpPr txBox="1"/>
          <p:nvPr/>
        </p:nvSpPr>
        <p:spPr>
          <a:xfrm>
            <a:off x="1645272" y="688776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개발일정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E9C771A-AC10-4D39-132A-933A4BCC4585}"/>
              </a:ext>
            </a:extLst>
          </p:cNvPr>
          <p:cNvCxnSpPr>
            <a:cxnSpLocks/>
          </p:cNvCxnSpPr>
          <p:nvPr/>
        </p:nvCxnSpPr>
        <p:spPr>
          <a:xfrm>
            <a:off x="1714498" y="1224353"/>
            <a:ext cx="5956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DC16747-FC51-4EB4-FA1B-108ECEB1F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43" y="1697028"/>
            <a:ext cx="11605694" cy="4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64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</TotalTime>
  <Words>1563</Words>
  <Application>Microsoft Office PowerPoint</Application>
  <PresentationFormat>와이드스크린</PresentationFormat>
  <Paragraphs>372</Paragraphs>
  <Slides>44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Yu Gothic Medium</vt:lpstr>
      <vt:lpstr>gg sans</vt:lpstr>
      <vt:lpstr>Arial</vt:lpstr>
      <vt:lpstr>맑은 고딕</vt:lpstr>
      <vt:lpstr>Segoe UI Variable Small Semibol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예림 이</dc:creator>
  <cp:lastModifiedBy>예림 이</cp:lastModifiedBy>
  <cp:revision>24</cp:revision>
  <dcterms:created xsi:type="dcterms:W3CDTF">2024-03-23T06:19:59Z</dcterms:created>
  <dcterms:modified xsi:type="dcterms:W3CDTF">2024-03-29T03:17:37Z</dcterms:modified>
</cp:coreProperties>
</file>